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92e99506f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92e99506f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0f4636a58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0f4636a5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5: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Tips: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motivate students to get up out of their chairs, you can have them jump up and down for healthy or sway from side to side for unhealthy.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0f4636a5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0f4636a5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6: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0f4636a58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0f4636a58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7: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[Modified Activity]: Youth have had the chance to apply the qualities of a good friend to real life situations. Using what the youth know about healthy friendships and the qualities of a good friend, youth will create a “want ad” for a good friend. Read the </a:t>
            </a:r>
            <a:r>
              <a:rPr b="1" lang="en"/>
              <a:t>WANT AD FOR A GOOD FRIEND</a:t>
            </a:r>
            <a:r>
              <a:rPr lang="en"/>
              <a:t> </a:t>
            </a:r>
            <a:r>
              <a:rPr b="1" lang="en"/>
              <a:t>handout</a:t>
            </a:r>
            <a:r>
              <a:rPr lang="en"/>
              <a:t> to the students. The goal is for each student to complete their own </a:t>
            </a:r>
            <a:r>
              <a:rPr b="1" lang="en"/>
              <a:t>WANT AD FOR A GOOD FRIEND handout</a:t>
            </a:r>
            <a:r>
              <a:rPr lang="en"/>
              <a:t> on a blank piece of paper containing the following information: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■ Three qualities of a good friend that you are looking for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■ Three personal qualities that you possess that make you a good friend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■ Two activities you like to 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■ A picture to catch the reader’s eye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 the students to use the </a:t>
            </a:r>
            <a:r>
              <a:rPr b="1" lang="en"/>
              <a:t>QUALITIES OF A GOOD FRIEND</a:t>
            </a:r>
            <a:r>
              <a:rPr lang="en"/>
              <a:t> handout as a reference.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Tips: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activity was modified so that it could be done without having to have the handout.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8: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9: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10: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0f4636a58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0f4636a58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11: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d79437f3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cd79437f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cd79437f3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cd79437f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8e0514247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8e0514247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0f4636a58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0f4636a58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e0514247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e0514247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cd79437f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cd79437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 get students active at the beginning of the virtual lesson, choose one of the warm-ups from the list.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0f4636a58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0f4636a5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1: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Tips: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using Zoom, have students change their names with the “rename function”. Example “ Kara - Good Listener”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0f4636a58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0f4636a5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2: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Tips: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using Zoom, use the annotate function. This allows youth to type or draw freely on your screen.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f4636a58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0f4636a5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3: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[Modified Activity]: When finished brainstorming, use the handout on this slide called </a:t>
            </a:r>
            <a:r>
              <a:rPr b="1" lang="en"/>
              <a:t>QUALITIES OF A GOOD FRIEND</a:t>
            </a:r>
            <a:r>
              <a:rPr lang="en"/>
              <a:t>. Discuss with students the importance of integrity, congeniality, and a caring attitude when being a good friend and when making new ones. Conduct a guided discussion with students detailing the qualities that are associated with integrity, congeniality, and a caring attitude. For example, to be a person of integrity, one must be trustworthy and honest. Continue with guided discussion using the </a:t>
            </a:r>
            <a:r>
              <a:rPr b="1" lang="en"/>
              <a:t>QUALITIES OF A GOOD FRIEND</a:t>
            </a:r>
            <a:r>
              <a:rPr lang="en"/>
              <a:t> student handout as a reference. Check for understanding by asking youth to clarify the qualities of a good friend.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Tips: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activity was modified so that it could be done without having to have the handout.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0f4636a58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0f4636a58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4: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6166" y="544006"/>
            <a:ext cx="3971667" cy="196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8" name="Google Shape;28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8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45658" y="1523637"/>
            <a:ext cx="3452682" cy="1708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5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6213" y="4337737"/>
            <a:ext cx="879157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628650" y="4468854"/>
            <a:ext cx="1235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</a:t>
            </a:r>
            <a:endParaRPr sz="11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hyperlink" Target="https://www.ces.ncsu.edu/local-county-center/" TargetMode="External"/><Relationship Id="rId5" Type="http://schemas.openxmlformats.org/officeDocument/2006/relationships/hyperlink" Target="https://nc4h.ces.ncsu.edu/healthy-living/" TargetMode="External"/><Relationship Id="rId6" Type="http://schemas.openxmlformats.org/officeDocument/2006/relationships/hyperlink" Target="mailto:kbridge3@ncsu.edu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ixabay.com/illustrations/sunset-child-mother-learning-bike-3921616/" TargetMode="External"/><Relationship Id="rId4" Type="http://schemas.openxmlformats.org/officeDocument/2006/relationships/hyperlink" Target="https://pixabay.com/photos/friend-word-scrabble-letters-182004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5.png"/><Relationship Id="rId9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5.png"/><Relationship Id="rId9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Healthy or Unhealthy?</a:t>
            </a:r>
            <a:endParaRPr b="1"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156275"/>
            <a:ext cx="47625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Share &amp; Process:</a:t>
            </a:r>
            <a:endParaRPr b="1"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How could you tell if a friendship was healthy or unhealthy?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What was the most difficult part when deciding if the example was a healthy or unhealthy friendship?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How quickly were you able to see the differences in healthy and unhealthy friendships?</a:t>
            </a:r>
            <a:endParaRPr/>
          </a:p>
          <a:p>
            <a:pPr indent="0" lvl="0" marL="0" rtl="0" algn="l"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Wanted Ad for a Good Friend</a:t>
            </a:r>
            <a:endParaRPr b="1"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413" y="1477274"/>
            <a:ext cx="3921175" cy="2610375"/>
          </a:xfrm>
          <a:prstGeom prst="rect">
            <a:avLst/>
          </a:prstGeom>
          <a:noFill/>
          <a:ln cap="flat" cmpd="sng" w="2286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Family Corner / Community Corner</a:t>
            </a:r>
            <a:endParaRPr b="1"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413" y="1477274"/>
            <a:ext cx="3921175" cy="2610375"/>
          </a:xfrm>
          <a:prstGeom prst="rect">
            <a:avLst/>
          </a:prstGeom>
          <a:noFill/>
          <a:ln cap="flat" cmpd="sng" w="2286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/>
        </p:nvSpPr>
        <p:spPr>
          <a:xfrm>
            <a:off x="628650" y="1369219"/>
            <a:ext cx="78867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This presentation was developed by North Carolina 4-H for use by the 4-H </a:t>
            </a:r>
            <a:r>
              <a:rPr i="1" lang="en" sz="900">
                <a:solidFill>
                  <a:srgbClr val="000000"/>
                </a:solidFill>
              </a:rPr>
              <a:t>Health Rocks!®</a:t>
            </a:r>
            <a:r>
              <a:rPr lang="en" sz="900">
                <a:solidFill>
                  <a:srgbClr val="000000"/>
                </a:solidFill>
              </a:rPr>
              <a:t> program and its trained facilitators. This content should only be used by those who are authorized by North Carolina 4-H and are trained to implement this program. If you are viewing this information and have not been trained in </a:t>
            </a:r>
            <a:r>
              <a:rPr i="1" lang="en" sz="900">
                <a:solidFill>
                  <a:srgbClr val="000000"/>
                </a:solidFill>
              </a:rPr>
              <a:t>Health Rocks!®, </a:t>
            </a:r>
            <a:r>
              <a:rPr lang="en" sz="900">
                <a:solidFill>
                  <a:srgbClr val="000000"/>
                </a:solidFill>
              </a:rPr>
              <a:t>please contact your local North Carolina 4-H Agent.</a:t>
            </a:r>
            <a:r>
              <a:rPr i="1" lang="en" sz="900">
                <a:solidFill>
                  <a:srgbClr val="000000"/>
                </a:solidFill>
              </a:rPr>
              <a:t> </a:t>
            </a:r>
            <a:endParaRPr sz="900">
              <a:solidFill>
                <a:srgbClr val="000000"/>
              </a:solidFill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297" y="464897"/>
            <a:ext cx="3679407" cy="71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567778" y="2268450"/>
            <a:ext cx="3943500" cy="19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</a:rPr>
              <a:t>For questions regarding the NC 4-H programs, contact your local 4-H Agent. </a:t>
            </a:r>
            <a:endParaRPr b="1"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9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to find your county center! </a:t>
            </a:r>
            <a:endParaRPr b="1" sz="900">
              <a:solidFill>
                <a:srgbClr val="000000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4632647" y="2268450"/>
            <a:ext cx="3943500" cy="19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</a:rPr>
              <a:t>For more information about NC 4-H Healthy Living programs, visit our website! </a:t>
            </a:r>
            <a:endParaRPr b="1"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900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to learn more about North Carolina 4-H Healthy Living.</a:t>
            </a:r>
            <a:endParaRPr b="1"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</a:rPr>
              <a:t>For questions regarding content related to the NC 4-H </a:t>
            </a:r>
            <a:r>
              <a:rPr b="1" i="1" lang="en" sz="900">
                <a:solidFill>
                  <a:srgbClr val="000000"/>
                </a:solidFill>
              </a:rPr>
              <a:t>Health Rocks!®</a:t>
            </a:r>
            <a:r>
              <a:rPr b="1" lang="en" sz="900">
                <a:solidFill>
                  <a:srgbClr val="000000"/>
                </a:solidFill>
              </a:rPr>
              <a:t> program, contact the NC 4-H Healthy Living Coordinator.</a:t>
            </a:r>
            <a:endParaRPr b="1"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</a:rPr>
              <a:t>Kenan Bridges</a:t>
            </a:r>
            <a:endParaRPr b="1"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NC 4-H Healthy Living Coordinator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kbridge3@ncsu.edu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References</a:t>
            </a:r>
            <a:endParaRPr b="1"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628650" y="1114444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1. Rauschenberger, R. (n.d.). [Silhouette of a mother helping her child ride a bicycle]. Pixabay.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https://pixabay.com/illustrations/sunset-child-mother-learning-bike-3921616/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800"/>
              <a:t>2. Wokandapix. (n.d.). [Photograph of scrabble pieces spelling the word friend]. USA. Pixabay.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https://pixabay.com/photos/friend-word-scrabble-letters-1820040/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9288" y="350374"/>
            <a:ext cx="3465799" cy="2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8913" y="350374"/>
            <a:ext cx="1455851" cy="108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8913" y="1842399"/>
            <a:ext cx="1455851" cy="108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9289" y="854959"/>
            <a:ext cx="3465800" cy="17159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/>
          <p:nvPr/>
        </p:nvSpPr>
        <p:spPr>
          <a:xfrm>
            <a:off x="4410688" y="732325"/>
            <a:ext cx="20391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omic Sans MS"/>
                <a:ea typeface="Comic Sans MS"/>
                <a:cs typeface="Comic Sans MS"/>
                <a:sym typeface="Comic Sans MS"/>
              </a:rPr>
              <a:t>Welcome to</a:t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" name="Google Shape;57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9730" y="2991625"/>
            <a:ext cx="3825571" cy="21518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/>
        </p:nvSpPr>
        <p:spPr>
          <a:xfrm>
            <a:off x="1978925" y="405925"/>
            <a:ext cx="14559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Videos</a:t>
            </a:r>
            <a:endParaRPr b="1" sz="1700"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714497" y="2991625"/>
            <a:ext cx="1081155" cy="9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52975" y="2923101"/>
            <a:ext cx="315344" cy="5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68325" y="3140425"/>
            <a:ext cx="315350" cy="3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/>
          <p:nvPr/>
        </p:nvSpPr>
        <p:spPr>
          <a:xfrm>
            <a:off x="1978925" y="1899750"/>
            <a:ext cx="14559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Worksheets</a:t>
            </a:r>
            <a:endParaRPr b="1"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4-H Pledge </a:t>
            </a:r>
            <a:endParaRPr b="1"/>
          </a:p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50"/>
              </a:spcBef>
              <a:spcAft>
                <a:spcPts val="0"/>
              </a:spcAft>
              <a:buNone/>
            </a:pPr>
            <a:r>
              <a:rPr lang="en"/>
              <a:t>I pledge </a:t>
            </a:r>
            <a:r>
              <a:rPr b="1" lang="en"/>
              <a:t>My Head</a:t>
            </a:r>
            <a:r>
              <a:rPr lang="en"/>
              <a:t> to clearer thinking,</a:t>
            </a:r>
            <a:endParaRPr/>
          </a:p>
          <a:p>
            <a:pPr indent="0" lvl="0" marL="0" rtl="0" algn="l">
              <a:spcBef>
                <a:spcPts val="50"/>
              </a:spcBef>
              <a:spcAft>
                <a:spcPts val="0"/>
              </a:spcAft>
              <a:buNone/>
            </a:pPr>
            <a:r>
              <a:rPr b="1" lang="en"/>
              <a:t>My Heart</a:t>
            </a:r>
            <a:r>
              <a:rPr lang="en"/>
              <a:t> to greater loyalty,</a:t>
            </a:r>
            <a:endParaRPr/>
          </a:p>
          <a:p>
            <a:pPr indent="0" lvl="0" marL="0" rtl="0" algn="l">
              <a:spcBef>
                <a:spcPts val="50"/>
              </a:spcBef>
              <a:spcAft>
                <a:spcPts val="0"/>
              </a:spcAft>
              <a:buNone/>
            </a:pPr>
            <a:r>
              <a:rPr b="1" lang="en"/>
              <a:t>My Hands</a:t>
            </a:r>
            <a:r>
              <a:rPr lang="en"/>
              <a:t> to larger service,</a:t>
            </a:r>
            <a:endParaRPr/>
          </a:p>
          <a:p>
            <a:pPr indent="0" lvl="0" marL="0" rtl="0" algn="l">
              <a:spcBef>
                <a:spcPts val="50"/>
              </a:spcBef>
              <a:spcAft>
                <a:spcPts val="0"/>
              </a:spcAft>
              <a:buNone/>
            </a:pPr>
            <a:r>
              <a:rPr lang="en"/>
              <a:t>&amp; </a:t>
            </a:r>
            <a:r>
              <a:rPr b="1" lang="en"/>
              <a:t>My Health</a:t>
            </a:r>
            <a:r>
              <a:rPr lang="en"/>
              <a:t> to better living,</a:t>
            </a:r>
            <a:endParaRPr/>
          </a:p>
          <a:p>
            <a:pPr indent="0" lvl="0" marL="0" rtl="0" algn="l">
              <a:spcBef>
                <a:spcPts val="50"/>
              </a:spcBef>
              <a:spcAft>
                <a:spcPts val="0"/>
              </a:spcAft>
              <a:buNone/>
            </a:pPr>
            <a:r>
              <a:rPr lang="en"/>
              <a:t>for my club, my community, my country, and my world.</a:t>
            </a:r>
            <a:endParaRPr/>
          </a:p>
        </p:txBody>
      </p:sp>
      <p:grpSp>
        <p:nvGrpSpPr>
          <p:cNvPr id="69" name="Google Shape;69;p13"/>
          <p:cNvGrpSpPr/>
          <p:nvPr/>
        </p:nvGrpSpPr>
        <p:grpSpPr>
          <a:xfrm>
            <a:off x="6108846" y="1134501"/>
            <a:ext cx="2193500" cy="2874476"/>
            <a:chOff x="5372525" y="0"/>
            <a:chExt cx="3459779" cy="4707625"/>
          </a:xfrm>
        </p:grpSpPr>
        <p:pic>
          <p:nvPicPr>
            <p:cNvPr id="70" name="Google Shape;70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72525" y="3595950"/>
              <a:ext cx="3459774" cy="1111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72528" y="0"/>
              <a:ext cx="3459776" cy="35197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9288" y="350374"/>
            <a:ext cx="3465799" cy="2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8913" y="350374"/>
            <a:ext cx="1455851" cy="108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8913" y="1842399"/>
            <a:ext cx="1455851" cy="108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393" y="487698"/>
            <a:ext cx="1355592" cy="6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9730" y="2991625"/>
            <a:ext cx="3825571" cy="21518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1978925" y="405925"/>
            <a:ext cx="14559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mic Sans MS"/>
                <a:ea typeface="Comic Sans MS"/>
                <a:cs typeface="Comic Sans MS"/>
                <a:sym typeface="Comic Sans MS"/>
              </a:rPr>
              <a:t>Learn: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714497" y="2991625"/>
            <a:ext cx="1081155" cy="9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52975" y="2923101"/>
            <a:ext cx="315344" cy="5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68325" y="3140425"/>
            <a:ext cx="315350" cy="3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1978925" y="1899750"/>
            <a:ext cx="14559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Activity: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3881700" y="1020150"/>
            <a:ext cx="186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omic Sans MS"/>
                <a:ea typeface="Comic Sans MS"/>
                <a:cs typeface="Comic Sans MS"/>
                <a:sym typeface="Comic Sans MS"/>
              </a:rPr>
              <a:t>Today’s Lesson:</a:t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4282290" y="1558050"/>
            <a:ext cx="22998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Wanted: 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Good Friend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628650" y="42938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/>
              <a:t>Warmup Time!</a:t>
            </a:r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750" y="790322"/>
            <a:ext cx="4750500" cy="356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My Good Qualities </a:t>
            </a:r>
            <a:endParaRPr b="1"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5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Think of a quality you like in yourself </a:t>
            </a:r>
            <a:endParaRPr/>
          </a:p>
          <a:p>
            <a:pPr indent="-361950" lvl="0" marL="457200" rtl="0" algn="l">
              <a:spcBef>
                <a:spcPts val="5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Introduce yourself and that quality</a:t>
            </a:r>
            <a:endParaRPr/>
          </a:p>
          <a:p>
            <a:pPr indent="0" lvl="0" marL="457200" rtl="0" algn="l"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spcBef>
                <a:spcPts val="50"/>
              </a:spcBef>
              <a:spcAft>
                <a:spcPts val="0"/>
              </a:spcAft>
              <a:buNone/>
            </a:pPr>
            <a:r>
              <a:rPr b="1" lang="en"/>
              <a:t>Example:</a:t>
            </a:r>
            <a:endParaRPr b="1"/>
          </a:p>
          <a:p>
            <a:pPr indent="0" lvl="0" marL="0" rtl="0" algn="ctr">
              <a:spcBef>
                <a:spcPts val="50"/>
              </a:spcBef>
              <a:spcAft>
                <a:spcPts val="0"/>
              </a:spcAft>
              <a:buNone/>
            </a:pPr>
            <a:r>
              <a:rPr b="1" lang="en" sz="2100"/>
              <a:t>“My name is </a:t>
            </a:r>
            <a:r>
              <a:rPr b="1" lang="en" sz="2100" u="sng"/>
              <a:t>Kara</a:t>
            </a:r>
            <a:r>
              <a:rPr b="1" lang="en" sz="2100"/>
              <a:t> and I am a </a:t>
            </a:r>
            <a:r>
              <a:rPr b="1" lang="en" sz="2100" u="sng"/>
              <a:t>good listener</a:t>
            </a:r>
            <a:r>
              <a:rPr b="1" lang="en" sz="2100"/>
              <a:t>”</a:t>
            </a:r>
            <a:endParaRPr b="1"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FRIEND: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Friendship Links: </a:t>
            </a:r>
            <a:r>
              <a:rPr lang="en"/>
              <a:t>Qualities of a Good Friend</a:t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060975" y="-468076"/>
            <a:ext cx="3022050" cy="63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Share &amp; Process:</a:t>
            </a:r>
            <a:endParaRPr b="1"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What are some of the most common/prominent words you generated?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What did you notice about the similarities and differences between the list you generated and the list provided on the </a:t>
            </a:r>
            <a:r>
              <a:rPr b="1" lang="en"/>
              <a:t>Qualities of a Good Friend </a:t>
            </a:r>
            <a:r>
              <a:rPr lang="en"/>
              <a:t>handout?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How would you describe a healthy friendship?</a:t>
            </a:r>
            <a:endParaRPr/>
          </a:p>
          <a:p>
            <a:pPr indent="0" lvl="0" marL="0" rtl="0" algn="l"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