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6f9feba0b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6f9feba0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t>Step 9:</a:t>
            </a:r>
            <a:endParaRPr/>
          </a:p>
          <a:p>
            <a:pPr indent="0" lvl="0" marL="0" rtl="0" algn="l">
              <a:spcBef>
                <a:spcPts val="0"/>
              </a:spcBef>
              <a:spcAft>
                <a:spcPts val="0"/>
              </a:spcAft>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965f423cd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965f423cd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965e57a163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965e57a16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65e57a1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965e57a1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6f9feba0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6f9feba0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65e57a16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65e57a16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81edb81b3_1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81edb81b3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6f9feba0b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6f9feba0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Instead of raising their hands, you can have students nod their head “yes” or jump up and down.</a:t>
            </a:r>
            <a:endParaRPr/>
          </a:p>
          <a:p>
            <a:pPr indent="0" lvl="0" marL="0" rtl="0" algn="l">
              <a:spcBef>
                <a:spcPts val="0"/>
              </a:spcBef>
              <a:spcAft>
                <a:spcPts val="0"/>
              </a:spcAft>
              <a:buNone/>
            </a:pPr>
            <a:r>
              <a:rPr lang="en-US"/>
              <a:t>Instead of using a ball, you can call on a student first. That student will then pick the next student to share and so on. </a:t>
            </a:r>
            <a:r>
              <a:rPr lang="en-US">
                <a:solidFill>
                  <a:schemeClr val="dk1"/>
                </a:solidFill>
              </a:rPr>
              <a:t>For fun, the students can act like they are throwing the “ball” to the next person.</a:t>
            </a:r>
            <a:r>
              <a:rPr lang="en-US"/>
              <a:t> The student can pretend to catch the “ball.”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96f9feba0b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96f9feba0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2:</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Have each student get out a piece of paper and a pencil. Have students fold their papers in half from top to bottom. On the top half, instruct them to write their four situations on their paper like it is shown above. Remind them to leave space in between each situation. Offer the students the opportunity to share a situation if they so choose.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96f9feba0b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96f9feba0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3:</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If using Zoom, use the annotate feature to record the answers.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96f9feba0b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96f9feba0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4:</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On the bottom half of the page, instruct the students to build their support team by writing down a different “helpful adult” for each card shown on this powerpoint slide.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US">
                <a:solidFill>
                  <a:schemeClr val="dk1"/>
                </a:solidFill>
              </a:rPr>
              <a:t>Step 5:</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Tips:</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Have the students write their helpful adults next to or below the situation in which that adult would be most helpful.</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Step 6:</a:t>
            </a:r>
            <a:endParaRPr b="1">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Tips:</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You can select a student to share first, and then they would select the next student (and so on). For fun, the students can act like they are throwing the “ball” to the next person.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Step 7:</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Step 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2"/>
          <p:cNvPicPr preferRelativeResize="0"/>
          <p:nvPr/>
        </p:nvPicPr>
        <p:blipFill rotWithShape="1">
          <a:blip r:embed="rId2">
            <a:alphaModFix/>
          </a:blip>
          <a:srcRect b="0" l="0" r="0" t="0"/>
          <a:stretch/>
        </p:blipFill>
        <p:spPr>
          <a:xfrm>
            <a:off x="3448221" y="725341"/>
            <a:ext cx="5295557" cy="26199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 name="Google Shape;32;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b="0" l="0" r="0" t="0"/>
          <a:stretch/>
        </p:blipFill>
        <p:spPr>
          <a:xfrm>
            <a:off x="3794211" y="2031516"/>
            <a:ext cx="4603578" cy="22775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1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2" name="Google Shape;4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8" name="Google Shape;8;p1"/>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9" name="Google Shape;9;p1"/>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1</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pixabay.com/photos/run-running-sport-fitness-healthy-750466/" TargetMode="External"/><Relationship Id="rId4" Type="http://schemas.openxmlformats.org/officeDocument/2006/relationships/hyperlink" Target="https://pixabay.com/illustrations/sunset-child-mother-learning-bike-3921616/" TargetMode="External"/><Relationship Id="rId5" Type="http://schemas.openxmlformats.org/officeDocument/2006/relationships/hyperlink" Target="https://unsplash.com/photos/RdmLSJR-tq8" TargetMode="External"/><Relationship Id="rId6" Type="http://schemas.openxmlformats.org/officeDocument/2006/relationships/hyperlink" Target="https://unsplash.com/photos/VrDwCA1W7IM" TargetMode="External"/><Relationship Id="rId7" Type="http://schemas.openxmlformats.org/officeDocument/2006/relationships/hyperlink" Target="https://unsplash.com/photos/9SewS6low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23.png"/><Relationship Id="rId9"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6.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2.png"/><Relationship Id="rId9"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9.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Family Corner / Community Corner</a:t>
            </a:r>
            <a:endParaRPr b="1"/>
          </a:p>
        </p:txBody>
      </p:sp>
      <p:sp>
        <p:nvSpPr>
          <p:cNvPr id="125" name="Google Shape;125;p20"/>
          <p:cNvSpPr/>
          <p:nvPr/>
        </p:nvSpPr>
        <p:spPr>
          <a:xfrm>
            <a:off x="2823000" y="1414475"/>
            <a:ext cx="6705600" cy="44577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p20"/>
          <p:cNvPicPr preferRelativeResize="0"/>
          <p:nvPr/>
        </p:nvPicPr>
        <p:blipFill>
          <a:blip r:embed="rId3">
            <a:alphaModFix/>
          </a:blip>
          <a:stretch>
            <a:fillRect/>
          </a:stretch>
        </p:blipFill>
        <p:spPr>
          <a:xfrm>
            <a:off x="3212355" y="1641050"/>
            <a:ext cx="5926882" cy="3947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nvSpPr>
        <p:spPr>
          <a:xfrm>
            <a:off x="838200" y="1825625"/>
            <a:ext cx="10515600" cy="808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rPr lang="en-US" sz="1200">
                <a:solidFill>
                  <a:srgbClr val="000000"/>
                </a:solidFill>
              </a:rPr>
              <a:t>This presentation was developed by North Carolina 4-H for use by the 4-H </a:t>
            </a:r>
            <a:r>
              <a:rPr i="1" lang="en-US" sz="1200">
                <a:solidFill>
                  <a:srgbClr val="000000"/>
                </a:solidFill>
              </a:rPr>
              <a:t>Health Rocks!®</a:t>
            </a:r>
            <a:r>
              <a:rPr lang="en-US" sz="1200">
                <a:solidFill>
                  <a:srgbClr val="000000"/>
                </a:solidFill>
              </a:rPr>
              <a:t> program and its trained facilitators. This content should only be used by those who are authorized by North Carolina 4-H and are trained to implement this program. If you are viewing this information and have not been trained in </a:t>
            </a:r>
            <a:r>
              <a:rPr i="1" lang="en-US" sz="1200">
                <a:solidFill>
                  <a:srgbClr val="000000"/>
                </a:solidFill>
              </a:rPr>
              <a:t>Health Rocks!®, </a:t>
            </a:r>
            <a:r>
              <a:rPr lang="en-US" sz="1200">
                <a:solidFill>
                  <a:srgbClr val="000000"/>
                </a:solidFill>
              </a:rPr>
              <a:t>please contact your local North Carolina 4-H Agent.</a:t>
            </a:r>
            <a:r>
              <a:rPr i="1" lang="en-US" sz="1200">
                <a:solidFill>
                  <a:srgbClr val="000000"/>
                </a:solidFill>
              </a:rPr>
              <a:t> </a:t>
            </a:r>
            <a:endParaRPr sz="1200">
              <a:solidFill>
                <a:srgbClr val="000000"/>
              </a:solidFill>
            </a:endParaRPr>
          </a:p>
        </p:txBody>
      </p:sp>
      <p:pic>
        <p:nvPicPr>
          <p:cNvPr id="132" name="Google Shape;132;p21"/>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133" name="Google Shape;133;p21"/>
          <p:cNvSpPr txBox="1"/>
          <p:nvPr/>
        </p:nvSpPr>
        <p:spPr>
          <a:xfrm>
            <a:off x="757038" y="3024600"/>
            <a:ext cx="5258100" cy="263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b="1" lang="en-US" sz="1200">
                <a:solidFill>
                  <a:srgbClr val="000000"/>
                </a:solidFill>
              </a:rPr>
              <a:t>For questions regarding the NC 4-H programs, contact your local 4-H Agent. </a:t>
            </a:r>
            <a:endParaRPr b="1" sz="1200">
              <a:solidFill>
                <a:srgbClr val="000000"/>
              </a:solidFill>
            </a:endParaRPr>
          </a:p>
          <a:p>
            <a:pPr indent="0" lvl="0" marL="0" rtl="0" algn="l">
              <a:lnSpc>
                <a:spcPct val="90000"/>
              </a:lnSpc>
              <a:spcBef>
                <a:spcPts val="1000"/>
              </a:spcBef>
              <a:spcAft>
                <a:spcPts val="0"/>
              </a:spcAft>
              <a:buNone/>
            </a:pPr>
            <a:r>
              <a:rPr b="1" lang="en-US" sz="1200" u="sng">
                <a:solidFill>
                  <a:srgbClr val="0563C1"/>
                </a:solidFill>
                <a:hlinkClick r:id="rId4">
                  <a:extLst>
                    <a:ext uri="{A12FA001-AC4F-418D-AE19-62706E023703}">
                      <ahyp:hlinkClr val="tx"/>
                    </a:ext>
                  </a:extLst>
                </a:hlinkClick>
              </a:rPr>
              <a:t>Click here to find your county center! </a:t>
            </a:r>
            <a:endParaRPr b="1" sz="1200">
              <a:solidFill>
                <a:srgbClr val="000000"/>
              </a:solidFill>
            </a:endParaRPr>
          </a:p>
        </p:txBody>
      </p:sp>
      <p:sp>
        <p:nvSpPr>
          <p:cNvPr id="134" name="Google Shape;134;p21"/>
          <p:cNvSpPr txBox="1"/>
          <p:nvPr/>
        </p:nvSpPr>
        <p:spPr>
          <a:xfrm>
            <a:off x="6176863" y="3024600"/>
            <a:ext cx="5258100" cy="263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b="1" lang="en-US" sz="1200">
                <a:solidFill>
                  <a:srgbClr val="000000"/>
                </a:solidFill>
              </a:rPr>
              <a:t>For more information about NC 4-H Healthy Living programs, visit our website! </a:t>
            </a:r>
            <a:endParaRPr b="1" sz="1200">
              <a:solidFill>
                <a:srgbClr val="000000"/>
              </a:solidFill>
            </a:endParaRPr>
          </a:p>
          <a:p>
            <a:pPr indent="0" lvl="0" marL="0" rtl="0" algn="l">
              <a:lnSpc>
                <a:spcPct val="90000"/>
              </a:lnSpc>
              <a:spcBef>
                <a:spcPts val="1000"/>
              </a:spcBef>
              <a:spcAft>
                <a:spcPts val="0"/>
              </a:spcAft>
              <a:buNone/>
            </a:pPr>
            <a:r>
              <a:rPr b="1" lang="en-US" sz="1200" u="sng">
                <a:solidFill>
                  <a:srgbClr val="0563C1"/>
                </a:solidFill>
                <a:hlinkClick r:id="rId5">
                  <a:extLst>
                    <a:ext uri="{A12FA001-AC4F-418D-AE19-62706E023703}">
                      <ahyp:hlinkClr val="tx"/>
                    </a:ext>
                  </a:extLst>
                </a:hlinkClick>
              </a:rPr>
              <a:t>Click here to learn more about North Carolina 4-H Healthy Living.</a:t>
            </a:r>
            <a:endParaRPr b="1" sz="1200">
              <a:solidFill>
                <a:srgbClr val="000000"/>
              </a:solidFill>
            </a:endParaRPr>
          </a:p>
          <a:p>
            <a:pPr indent="0" lvl="0" marL="0" rtl="0" algn="l">
              <a:lnSpc>
                <a:spcPct val="90000"/>
              </a:lnSpc>
              <a:spcBef>
                <a:spcPts val="1000"/>
              </a:spcBef>
              <a:spcAft>
                <a:spcPts val="0"/>
              </a:spcAft>
              <a:buNone/>
            </a:pPr>
            <a:r>
              <a:t/>
            </a:r>
            <a:endParaRPr b="1" sz="1200">
              <a:solidFill>
                <a:srgbClr val="000000"/>
              </a:solidFill>
            </a:endParaRPr>
          </a:p>
          <a:p>
            <a:pPr indent="0" lvl="0" marL="0" rtl="0" algn="l">
              <a:lnSpc>
                <a:spcPct val="90000"/>
              </a:lnSpc>
              <a:spcBef>
                <a:spcPts val="1000"/>
              </a:spcBef>
              <a:spcAft>
                <a:spcPts val="0"/>
              </a:spcAft>
              <a:buNone/>
            </a:pPr>
            <a:r>
              <a:rPr b="1" lang="en-US" sz="1200">
                <a:solidFill>
                  <a:srgbClr val="000000"/>
                </a:solidFill>
              </a:rPr>
              <a:t>For questions regarding content related to the NC 4-H </a:t>
            </a:r>
            <a:r>
              <a:rPr b="1" i="1" lang="en-US" sz="1200">
                <a:solidFill>
                  <a:srgbClr val="000000"/>
                </a:solidFill>
              </a:rPr>
              <a:t>Health Rocks!®</a:t>
            </a:r>
            <a:r>
              <a:rPr b="1" lang="en-US" sz="1200">
                <a:solidFill>
                  <a:srgbClr val="000000"/>
                </a:solidFill>
              </a:rPr>
              <a:t> program, contact the NC 4-H Healthy Living Coordinator.</a:t>
            </a:r>
            <a:endParaRPr b="1" sz="1200">
              <a:solidFill>
                <a:srgbClr val="000000"/>
              </a:solidFill>
            </a:endParaRPr>
          </a:p>
          <a:p>
            <a:pPr indent="0" lvl="0" marL="0" rtl="0" algn="l">
              <a:lnSpc>
                <a:spcPct val="90000"/>
              </a:lnSpc>
              <a:spcBef>
                <a:spcPts val="1000"/>
              </a:spcBef>
              <a:spcAft>
                <a:spcPts val="0"/>
              </a:spcAft>
              <a:buNone/>
            </a:pPr>
            <a:r>
              <a:t/>
            </a:r>
            <a:endParaRPr b="1" sz="1200">
              <a:solidFill>
                <a:srgbClr val="000000"/>
              </a:solidFill>
            </a:endParaRPr>
          </a:p>
          <a:p>
            <a:pPr indent="0" lvl="0" marL="0" rtl="0" algn="l">
              <a:spcBef>
                <a:spcPts val="0"/>
              </a:spcBef>
              <a:spcAft>
                <a:spcPts val="0"/>
              </a:spcAft>
              <a:buNone/>
            </a:pPr>
            <a:r>
              <a:rPr b="1" lang="en-US" sz="1200">
                <a:solidFill>
                  <a:srgbClr val="000000"/>
                </a:solidFill>
              </a:rPr>
              <a:t>Kenan Bridges</a:t>
            </a:r>
            <a:endParaRPr b="1" sz="1200">
              <a:solidFill>
                <a:srgbClr val="000000"/>
              </a:solidFill>
            </a:endParaRPr>
          </a:p>
          <a:p>
            <a:pPr indent="0" lvl="0" marL="0" rtl="0" algn="l">
              <a:spcBef>
                <a:spcPts val="0"/>
              </a:spcBef>
              <a:spcAft>
                <a:spcPts val="0"/>
              </a:spcAft>
              <a:buNone/>
            </a:pPr>
            <a:r>
              <a:rPr lang="en-US" sz="1200">
                <a:solidFill>
                  <a:srgbClr val="000000"/>
                </a:solidFill>
              </a:rPr>
              <a:t>NC 4-H Healthy Living Coordinator</a:t>
            </a:r>
            <a:endParaRPr sz="1200">
              <a:solidFill>
                <a:srgbClr val="000000"/>
              </a:solidFill>
            </a:endParaRPr>
          </a:p>
          <a:p>
            <a:pPr indent="0" lvl="0" marL="0" rtl="0" algn="l">
              <a:spcBef>
                <a:spcPts val="0"/>
              </a:spcBef>
              <a:spcAft>
                <a:spcPts val="0"/>
              </a:spcAft>
              <a:buNone/>
            </a:pPr>
            <a:r>
              <a:rPr lang="en-US" sz="1200" u="sng">
                <a:solidFill>
                  <a:srgbClr val="0563C1"/>
                </a:solidFill>
                <a:hlinkClick r:id="rId6">
                  <a:extLst>
                    <a:ext uri="{A12FA001-AC4F-418D-AE19-62706E023703}">
                      <ahyp:hlinkClr val="tx"/>
                    </a:ext>
                  </a:extLst>
                </a:hlinkClick>
              </a:rPr>
              <a:t>kbridge3@ncsu.edu</a:t>
            </a:r>
            <a:endParaRPr sz="1200">
              <a:solidFill>
                <a:srgbClr val="000000"/>
              </a:solidFill>
            </a:endParaRPr>
          </a:p>
          <a:p>
            <a:pPr indent="0" lvl="0" marL="0" rtl="0" algn="l">
              <a:lnSpc>
                <a:spcPct val="90000"/>
              </a:lnSpc>
              <a:spcBef>
                <a:spcPts val="0"/>
              </a:spcBef>
              <a:spcAft>
                <a:spcPts val="0"/>
              </a:spcAft>
              <a:buNone/>
            </a:pPr>
            <a:r>
              <a:t/>
            </a:r>
            <a:endParaRPr b="1" sz="12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References</a:t>
            </a:r>
            <a:endParaRPr b="1"/>
          </a:p>
        </p:txBody>
      </p:sp>
      <p:sp>
        <p:nvSpPr>
          <p:cNvPr id="140" name="Google Shape;140;p22"/>
          <p:cNvSpPr txBox="1"/>
          <p:nvPr>
            <p:ph idx="1" type="body"/>
          </p:nvPr>
        </p:nvSpPr>
        <p:spPr>
          <a:xfrm>
            <a:off x="838200" y="14859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t>1. Wokandapix. (n.d.). [Photograph of tennis shoes]. USA. Pixabay. </a:t>
            </a:r>
            <a:r>
              <a:rPr lang="en-US" sz="2000" u="sng">
                <a:solidFill>
                  <a:schemeClr val="hlink"/>
                </a:solidFill>
                <a:hlinkClick r:id="rId3"/>
              </a:rPr>
              <a:t>https://pixabay.com/photos/run-running-sport-fitness-healthy-750466/</a:t>
            </a:r>
            <a:endParaRPr sz="2000"/>
          </a:p>
          <a:p>
            <a:pPr indent="0" lvl="0" marL="0" rtl="0" algn="l">
              <a:spcBef>
                <a:spcPts val="1000"/>
              </a:spcBef>
              <a:spcAft>
                <a:spcPts val="0"/>
              </a:spcAft>
              <a:buNone/>
            </a:pPr>
            <a:r>
              <a:rPr lang="en-US" sz="2000"/>
              <a:t>2. Rauschenberger, R. (n.d.). [Silhouette of a mother helping her child ride a bicycle]. Pixabay. </a:t>
            </a:r>
            <a:r>
              <a:rPr lang="en-US" sz="2000" u="sng">
                <a:solidFill>
                  <a:schemeClr val="hlink"/>
                </a:solidFill>
                <a:hlinkClick r:id="rId4"/>
              </a:rPr>
              <a:t>https://pixabay.com/illustrations/sunset-child-mother-learning-bike-3921616/</a:t>
            </a:r>
            <a:endParaRPr sz="2000"/>
          </a:p>
          <a:p>
            <a:pPr indent="0" lvl="0" marL="0" rtl="0" algn="l">
              <a:spcBef>
                <a:spcPts val="1000"/>
              </a:spcBef>
              <a:spcAft>
                <a:spcPts val="0"/>
              </a:spcAft>
              <a:buNone/>
            </a:pPr>
            <a:r>
              <a:rPr lang="en-US" sz="2000"/>
              <a:t>3. Thought Catalog. (n.d.). </a:t>
            </a:r>
            <a:r>
              <a:rPr i="1" lang="en-US" sz="2000"/>
              <a:t>Taking notes with a pencil</a:t>
            </a:r>
            <a:r>
              <a:rPr lang="en-US" sz="2000"/>
              <a:t> [Photograph]. Unsplash. </a:t>
            </a:r>
            <a:r>
              <a:rPr lang="en-US" sz="2000" u="sng">
                <a:solidFill>
                  <a:schemeClr val="hlink"/>
                </a:solidFill>
                <a:hlinkClick r:id="rId5"/>
              </a:rPr>
              <a:t>https://unsplash.com/photos/RdmLSJR-tq8</a:t>
            </a:r>
            <a:endParaRPr sz="2000"/>
          </a:p>
          <a:p>
            <a:pPr indent="0" lvl="0" marL="0" rtl="0" algn="l">
              <a:spcBef>
                <a:spcPts val="1000"/>
              </a:spcBef>
              <a:spcAft>
                <a:spcPts val="0"/>
              </a:spcAft>
              <a:buNone/>
            </a:pPr>
            <a:r>
              <a:rPr lang="en-US" sz="2000"/>
              <a:t>4. Porada, W. (n.d.). [Photograph of a hand holding an ace card]. Unsplash. </a:t>
            </a:r>
            <a:r>
              <a:rPr lang="en-US" sz="2000" u="sng">
                <a:solidFill>
                  <a:schemeClr val="hlink"/>
                </a:solidFill>
                <a:hlinkClick r:id="rId6"/>
              </a:rPr>
              <a:t>https://unsplash.com/photos/VrDwCA1W7IM</a:t>
            </a:r>
            <a:endParaRPr sz="2000"/>
          </a:p>
          <a:p>
            <a:pPr indent="0" lvl="0" marL="0" rtl="0" algn="l">
              <a:spcBef>
                <a:spcPts val="1000"/>
              </a:spcBef>
              <a:spcAft>
                <a:spcPts val="0"/>
              </a:spcAft>
              <a:buNone/>
            </a:pPr>
            <a:r>
              <a:rPr lang="en-US" sz="2000"/>
              <a:t>5. Hamilton, J. (n.d.). </a:t>
            </a:r>
            <a:r>
              <a:rPr i="1" lang="en-US" sz="2000"/>
              <a:t>Lily, rosemary, and the ace of spades</a:t>
            </a:r>
            <a:r>
              <a:rPr lang="en-US" sz="2000"/>
              <a:t> [Photograph]. Unsplash. </a:t>
            </a:r>
            <a:r>
              <a:rPr lang="en-US" sz="2000" u="sng">
                <a:solidFill>
                  <a:schemeClr val="hlink"/>
                </a:solidFill>
                <a:hlinkClick r:id="rId7"/>
              </a:rPr>
              <a:t>https://unsplash.com/photos/9SewS6lowEU</a:t>
            </a:r>
            <a:endParaRPr sz="2000"/>
          </a:p>
          <a:p>
            <a:pPr indent="0" lvl="0" marL="0" rtl="0" algn="l">
              <a:spcBef>
                <a:spcPts val="1000"/>
              </a:spcBef>
              <a:spcAft>
                <a:spcPts val="0"/>
              </a:spcAft>
              <a:buNone/>
            </a:pPr>
            <a:r>
              <a:t/>
            </a:r>
            <a:endParaRPr sz="2400"/>
          </a:p>
          <a:p>
            <a:pPr indent="0" lvl="0" marL="0" rtl="0" algn="l">
              <a:spcBef>
                <a:spcPts val="10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pic>
        <p:nvPicPr>
          <p:cNvPr id="51" name="Google Shape;51;p12"/>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52" name="Google Shape;52;p12"/>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53" name="Google Shape;53;p12"/>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54" name="Google Shape;54;p12"/>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55" name="Google Shape;55;p12"/>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56" name="Google Shape;56;p12"/>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57" name="Google Shape;57;p12"/>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58" name="Google Shape;58;p12"/>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59" name="Google Shape;59;p12"/>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60" name="Google Shape;60;p12"/>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61" name="Google Shape;61;p12"/>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4-H Pledge</a:t>
            </a:r>
            <a:endParaRPr b="1"/>
          </a:p>
        </p:txBody>
      </p:sp>
      <p:sp>
        <p:nvSpPr>
          <p:cNvPr id="67" name="Google Shape;67;p13"/>
          <p:cNvSpPr txBox="1"/>
          <p:nvPr>
            <p:ph idx="1" type="body"/>
          </p:nvPr>
        </p:nvSpPr>
        <p:spPr>
          <a:xfrm>
            <a:off x="838200" y="1825625"/>
            <a:ext cx="65343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68" name="Google Shape;68;p13"/>
          <p:cNvGrpSpPr/>
          <p:nvPr/>
        </p:nvGrpSpPr>
        <p:grpSpPr>
          <a:xfrm>
            <a:off x="8095050" y="1177372"/>
            <a:ext cx="3121067" cy="3808940"/>
            <a:chOff x="5372525" y="0"/>
            <a:chExt cx="3459779" cy="4707625"/>
          </a:xfrm>
        </p:grpSpPr>
        <p:pic>
          <p:nvPicPr>
            <p:cNvPr id="69" name="Google Shape;69;p13"/>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70" name="Google Shape;70;p13"/>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4"/>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76" name="Google Shape;76;p14"/>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77" name="Google Shape;77;p14"/>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8" name="Google Shape;78;p14"/>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79" name="Google Shape;79;p14"/>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80" name="Google Shape;80;p14"/>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81" name="Google Shape;81;p14"/>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82" name="Google Shape;82;p14"/>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83" name="Google Shape;83;p14"/>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84" name="Google Shape;84;p14"/>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85" name="Google Shape;85;p14"/>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86" name="Google Shape;86;p14"/>
          <p:cNvSpPr txBox="1"/>
          <p:nvPr/>
        </p:nvSpPr>
        <p:spPr>
          <a:xfrm>
            <a:off x="5709725" y="2077400"/>
            <a:ext cx="3066300" cy="1325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Where Can I Go For Help?</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92" name="Google Shape;92;p15"/>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6"/>
          <p:cNvSpPr txBox="1"/>
          <p:nvPr>
            <p:ph type="title"/>
          </p:nvPr>
        </p:nvSpPr>
        <p:spPr>
          <a:xfrm>
            <a:off x="628650" y="365125"/>
            <a:ext cx="11058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Everyone Needs Help From Time to Time</a:t>
            </a:r>
            <a:endParaRPr b="1"/>
          </a:p>
        </p:txBody>
      </p:sp>
      <p:sp>
        <p:nvSpPr>
          <p:cNvPr id="98" name="Google Shape;98;p16"/>
          <p:cNvSpPr txBox="1"/>
          <p:nvPr>
            <p:ph idx="1" type="body"/>
          </p:nvPr>
        </p:nvSpPr>
        <p:spPr>
          <a:xfrm>
            <a:off x="6705750" y="1877175"/>
            <a:ext cx="4981500" cy="3232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Share a time when you needed help from an adult.</a:t>
            </a:r>
            <a:endParaRPr/>
          </a:p>
        </p:txBody>
      </p:sp>
      <p:sp>
        <p:nvSpPr>
          <p:cNvPr id="99" name="Google Shape;99;p16"/>
          <p:cNvSpPr/>
          <p:nvPr/>
        </p:nvSpPr>
        <p:spPr>
          <a:xfrm>
            <a:off x="471475" y="1707300"/>
            <a:ext cx="5786400" cy="3879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 name="Google Shape;100;p16"/>
          <p:cNvPicPr preferRelativeResize="0"/>
          <p:nvPr/>
        </p:nvPicPr>
        <p:blipFill>
          <a:blip r:embed="rId3">
            <a:alphaModFix/>
          </a:blip>
          <a:stretch>
            <a:fillRect/>
          </a:stretch>
        </p:blipFill>
        <p:spPr>
          <a:xfrm>
            <a:off x="703001" y="2057675"/>
            <a:ext cx="5323351" cy="3178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Four Situations:</a:t>
            </a:r>
            <a:endParaRPr b="1"/>
          </a:p>
        </p:txBody>
      </p:sp>
      <p:sp>
        <p:nvSpPr>
          <p:cNvPr id="106" name="Google Shape;106;p17"/>
          <p:cNvSpPr txBox="1"/>
          <p:nvPr>
            <p:ph idx="1" type="body"/>
          </p:nvPr>
        </p:nvSpPr>
        <p:spPr>
          <a:xfrm>
            <a:off x="838200" y="1825625"/>
            <a:ext cx="5425200" cy="4351200"/>
          </a:xfrm>
          <a:prstGeom prst="rect">
            <a:avLst/>
          </a:prstGeom>
        </p:spPr>
        <p:txBody>
          <a:bodyPr anchorCtr="0" anchor="t" bIns="45700" lIns="91425" spcFirstLastPara="1" rIns="91425" wrap="square" tIns="45700">
            <a:noAutofit/>
          </a:bodyPr>
          <a:lstStyle/>
          <a:p>
            <a:pPr indent="0" lvl="0" marL="0" rtl="0" algn="l">
              <a:lnSpc>
                <a:spcPct val="200000"/>
              </a:lnSpc>
              <a:spcBef>
                <a:spcPts val="1000"/>
              </a:spcBef>
              <a:spcAft>
                <a:spcPts val="0"/>
              </a:spcAft>
              <a:buNone/>
            </a:pPr>
            <a:r>
              <a:rPr lang="en-US"/>
              <a:t>Situation #1: _____________</a:t>
            </a:r>
            <a:endParaRPr/>
          </a:p>
          <a:p>
            <a:pPr indent="0" lvl="0" marL="0" rtl="0" algn="l">
              <a:lnSpc>
                <a:spcPct val="200000"/>
              </a:lnSpc>
              <a:spcBef>
                <a:spcPts val="1000"/>
              </a:spcBef>
              <a:spcAft>
                <a:spcPts val="0"/>
              </a:spcAft>
              <a:buNone/>
            </a:pPr>
            <a:r>
              <a:rPr lang="en-US"/>
              <a:t>Situation #2: _____________</a:t>
            </a:r>
            <a:endParaRPr/>
          </a:p>
          <a:p>
            <a:pPr indent="0" lvl="0" marL="0" rtl="0" algn="l">
              <a:lnSpc>
                <a:spcPct val="200000"/>
              </a:lnSpc>
              <a:spcBef>
                <a:spcPts val="1000"/>
              </a:spcBef>
              <a:spcAft>
                <a:spcPts val="0"/>
              </a:spcAft>
              <a:buNone/>
            </a:pPr>
            <a:r>
              <a:rPr lang="en-US"/>
              <a:t>Situation #3: _____________</a:t>
            </a:r>
            <a:endParaRPr/>
          </a:p>
          <a:p>
            <a:pPr indent="0" lvl="0" marL="0" rtl="0" algn="l">
              <a:lnSpc>
                <a:spcPct val="200000"/>
              </a:lnSpc>
              <a:spcBef>
                <a:spcPts val="1000"/>
              </a:spcBef>
              <a:spcAft>
                <a:spcPts val="0"/>
              </a:spcAft>
              <a:buNone/>
            </a:pPr>
            <a:r>
              <a:rPr lang="en-US"/>
              <a:t>Situation #4: _____________</a:t>
            </a:r>
            <a:endParaRPr/>
          </a:p>
        </p:txBody>
      </p:sp>
      <p:pic>
        <p:nvPicPr>
          <p:cNvPr id="107" name="Google Shape;107;p17"/>
          <p:cNvPicPr preferRelativeResize="0"/>
          <p:nvPr/>
        </p:nvPicPr>
        <p:blipFill>
          <a:blip r:embed="rId3">
            <a:alphaModFix/>
          </a:blip>
          <a:stretch>
            <a:fillRect/>
          </a:stretch>
        </p:blipFill>
        <p:spPr>
          <a:xfrm>
            <a:off x="6263400" y="1825625"/>
            <a:ext cx="5623800" cy="374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Support Team: Who Is Your ACE?</a:t>
            </a:r>
            <a:endParaRPr b="1"/>
          </a:p>
        </p:txBody>
      </p:sp>
      <p:pic>
        <p:nvPicPr>
          <p:cNvPr id="113" name="Google Shape;113;p18"/>
          <p:cNvPicPr preferRelativeResize="0"/>
          <p:nvPr/>
        </p:nvPicPr>
        <p:blipFill>
          <a:blip r:embed="rId3">
            <a:alphaModFix/>
          </a:blip>
          <a:stretch>
            <a:fillRect/>
          </a:stretch>
        </p:blipFill>
        <p:spPr>
          <a:xfrm>
            <a:off x="2847200" y="1323050"/>
            <a:ext cx="6497599" cy="4430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Playing Cards</a:t>
            </a:r>
            <a:endParaRPr b="1"/>
          </a:p>
        </p:txBody>
      </p:sp>
      <p:pic>
        <p:nvPicPr>
          <p:cNvPr id="119" name="Google Shape;119;p19"/>
          <p:cNvPicPr preferRelativeResize="0"/>
          <p:nvPr/>
        </p:nvPicPr>
        <p:blipFill>
          <a:blip r:embed="rId3">
            <a:alphaModFix/>
          </a:blip>
          <a:stretch>
            <a:fillRect/>
          </a:stretch>
        </p:blipFill>
        <p:spPr>
          <a:xfrm>
            <a:off x="5816425" y="145975"/>
            <a:ext cx="4968900" cy="57830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