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4539f8b04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4539f8b0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9:</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solidFill>
                  <a:schemeClr val="dk1"/>
                </a:solidFill>
              </a:rPr>
              <a:t>If the students have </a:t>
            </a:r>
            <a:r>
              <a:rPr lang="en-US">
                <a:solidFill>
                  <a:schemeClr val="dk1"/>
                </a:solidFill>
              </a:rPr>
              <a:t>unlined</a:t>
            </a:r>
            <a:r>
              <a:rPr lang="en-US">
                <a:solidFill>
                  <a:schemeClr val="dk1"/>
                </a:solidFill>
              </a:rPr>
              <a:t> paper, y</a:t>
            </a:r>
            <a:r>
              <a:rPr lang="en-US">
                <a:solidFill>
                  <a:schemeClr val="dk1"/>
                </a:solidFill>
              </a:rPr>
              <a:t>ou can have the students draw the bullseye and the “X.” They can also use the bullseye on this slide and the “X” on the next slide.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US"/>
              <a:t>Step 10:</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Be prepared to quickly go to the the next slide with the “X.”</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97108ae8a9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97108ae8a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dk1"/>
                </a:solidFill>
              </a:rPr>
              <a:t>Step 10:</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US">
                <a:solidFill>
                  <a:schemeClr val="dk1"/>
                </a:solidFill>
              </a:rPr>
              <a:t>Step 11:</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US">
                <a:solidFill>
                  <a:schemeClr val="dk1"/>
                </a:solidFill>
              </a:rPr>
              <a:t>Step 12:</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97108ae8a9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97108ae8a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13:</a:t>
            </a:r>
            <a:endParaRPr b="1"/>
          </a:p>
          <a:p>
            <a:pPr indent="0" lvl="0" marL="0" rtl="0" algn="l">
              <a:spcBef>
                <a:spcPts val="0"/>
              </a:spcBef>
              <a:spcAft>
                <a:spcPts val="0"/>
              </a:spcAft>
              <a:buClr>
                <a:schemeClr val="dk1"/>
              </a:buClr>
              <a:buSzPts val="1100"/>
              <a:buFont typeface="Arial"/>
              <a:buNone/>
            </a:pPr>
            <a:r>
              <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9670540bcb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9670540bc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9670540bcb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9670540bcb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9670540b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9670540b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445d1374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9445d1374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9670540bc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9670540bc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445d13745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445d1374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825381ff4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825381ff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dk1"/>
                </a:solidFill>
              </a:rPr>
              <a:t>To get students active at the beginning of the virtual lesson, choose one of the warm-ups from the list.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9445d13745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9445d1374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2:</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445d13745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445d1374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3:</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If they have the supplies at home, you can tell them to do this activity with you or on their own time. If they do not have the materials, they can watch you do the activity. If students do not have molasses, honey could be used as a second option. If they are doing this individually, they may want to consider using half a cup of molasses instead of one cup.</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US">
                <a:solidFill>
                  <a:schemeClr val="dk1"/>
                </a:solidFill>
              </a:rPr>
              <a:t>Step 4:</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Step 5:</a:t>
            </a:r>
            <a:endParaRPr b="1">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4539f8b04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4539f8b0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6:</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To keep track of how many students got right, have them make </a:t>
            </a:r>
            <a:r>
              <a:rPr lang="en-US"/>
              <a:t>tally marks at the top of their paper</a:t>
            </a:r>
            <a:r>
              <a:rPr lang="en-US"/>
              <a:t> or check marks beside the words.</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Step 7:</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You can turn on loud music while you read the list of words. Get the students to suggest a clean song that you will play (make sure it is clean). You could also have all of the students turn on their microphones and start talking as you read the list of words.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8:</a:t>
            </a:r>
            <a:endParaRPr b="1"/>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
        <p:nvSpPr>
          <p:cNvPr id="11" name="Google Shape;11;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2" name="Google Shape;12;p2"/>
          <p:cNvPicPr preferRelativeResize="0"/>
          <p:nvPr/>
        </p:nvPicPr>
        <p:blipFill rotWithShape="1">
          <a:blip r:embed="rId2">
            <a:alphaModFix/>
          </a:blip>
          <a:srcRect b="0" l="0" r="0" t="0"/>
          <a:stretch/>
        </p:blipFill>
        <p:spPr>
          <a:xfrm>
            <a:off x="3448221" y="725341"/>
            <a:ext cx="5295557" cy="26199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 name="Google Shape;2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 name="Shape 29"/>
        <p:cNvGrpSpPr/>
        <p:nvPr/>
      </p:nvGrpSpPr>
      <p:grpSpPr>
        <a:xfrm>
          <a:off x="0" y="0"/>
          <a:ext cx="0" cy="0"/>
          <a:chOff x="0" y="0"/>
          <a:chExt cx="0" cy="0"/>
        </a:xfrm>
      </p:grpSpPr>
      <p:sp>
        <p:nvSpPr>
          <p:cNvPr id="30" name="Google Shape;30;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2" name="Google Shape;32;p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 name="Google Shape;36;p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pic>
        <p:nvPicPr>
          <p:cNvPr id="38" name="Google Shape;38;p9"/>
          <p:cNvPicPr preferRelativeResize="0"/>
          <p:nvPr/>
        </p:nvPicPr>
        <p:blipFill rotWithShape="1">
          <a:blip r:embed="rId2">
            <a:alphaModFix/>
          </a:blip>
          <a:srcRect b="0" l="0" r="0" t="0"/>
          <a:stretch/>
        </p:blipFill>
        <p:spPr>
          <a:xfrm>
            <a:off x="3794211" y="2031516"/>
            <a:ext cx="4603578" cy="227756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10"/>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10"/>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406400" lvl="0" marL="457200" rtl="0">
              <a:spcBef>
                <a:spcPts val="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42" name="Google Shape;42;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 name="Google Shape;7;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8" name="Google Shape;8;p1"/>
          <p:cNvPicPr preferRelativeResize="0"/>
          <p:nvPr/>
        </p:nvPicPr>
        <p:blipFill rotWithShape="1">
          <a:blip r:embed="rId1">
            <a:alphaModFix/>
          </a:blip>
          <a:srcRect b="0" l="0" r="0" t="0"/>
          <a:stretch/>
        </p:blipFill>
        <p:spPr>
          <a:xfrm>
            <a:off x="234950" y="5783649"/>
            <a:ext cx="11722100" cy="965200"/>
          </a:xfrm>
          <a:prstGeom prst="rect">
            <a:avLst/>
          </a:prstGeom>
          <a:noFill/>
          <a:ln>
            <a:noFill/>
          </a:ln>
        </p:spPr>
      </p:pic>
      <p:sp>
        <p:nvSpPr>
          <p:cNvPr id="9" name="Google Shape;9;p1"/>
          <p:cNvSpPr txBox="1"/>
          <p:nvPr/>
        </p:nvSpPr>
        <p:spPr>
          <a:xfrm>
            <a:off x="838200" y="5958472"/>
            <a:ext cx="16476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Chapter </a:t>
            </a:r>
            <a:r>
              <a:rPr lang="en-US">
                <a:solidFill>
                  <a:schemeClr val="lt1"/>
                </a:solidFill>
              </a:rPr>
              <a:t>2</a:t>
            </a:r>
            <a:endParaRPr>
              <a:solidFill>
                <a:schemeClr val="lt1"/>
              </a:solidFill>
            </a:endParaRPr>
          </a:p>
          <a:p>
            <a:pPr indent="0" lvl="0" marL="0" marR="0" rtl="0" algn="l">
              <a:spcBef>
                <a:spcPts val="0"/>
              </a:spcBef>
              <a:spcAft>
                <a:spcPts val="0"/>
              </a:spcAft>
              <a:buNone/>
            </a:pPr>
            <a:r>
              <a:t/>
            </a:r>
            <a:endParaRPr>
              <a:solidFill>
                <a:schemeClr val="lt1"/>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hyperlink" Target="https://www.ces.ncsu.edu/local-county-center/" TargetMode="External"/><Relationship Id="rId5" Type="http://schemas.openxmlformats.org/officeDocument/2006/relationships/hyperlink" Target="https://nc4h.ces.ncsu.edu/healthy-living/" TargetMode="External"/><Relationship Id="rId6" Type="http://schemas.openxmlformats.org/officeDocument/2006/relationships/hyperlink" Target="mailto:kbridge3@ncsu.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pixabay.com/illustrations/question-mark-consider-think-2318030/" TargetMode="External"/><Relationship Id="rId4" Type="http://schemas.openxmlformats.org/officeDocument/2006/relationships/hyperlink" Target="https://pixabay.com/photos/run-running-sport-fitness-healthy-750466/" TargetMode="External"/><Relationship Id="rId5" Type="http://schemas.openxmlformats.org/officeDocument/2006/relationships/hyperlink" Target="https://unsplash.com/photos/Wddj9jJFb6k" TargetMode="External"/><Relationship Id="rId6" Type="http://schemas.openxmlformats.org/officeDocument/2006/relationships/hyperlink" Target="https://unsplash.com/photos/PGc9Vid8O24" TargetMode="External"/><Relationship Id="rId7" Type="http://schemas.openxmlformats.org/officeDocument/2006/relationships/hyperlink" Target="https://unsplash.com/photos/RQHzRELE2Ss" TargetMode="External"/><Relationship Id="rId8" Type="http://schemas.openxmlformats.org/officeDocument/2006/relationships/hyperlink" Target="https://unsplash.com/photos/dYiI3vghme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24.png"/><Relationship Id="rId7" Type="http://schemas.openxmlformats.org/officeDocument/2006/relationships/image" Target="../media/image3.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22.png"/><Relationship Id="rId9"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12.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Activity #3</a:t>
            </a:r>
            <a:endParaRPr b="1"/>
          </a:p>
        </p:txBody>
      </p:sp>
      <p:sp>
        <p:nvSpPr>
          <p:cNvPr id="125" name="Google Shape;125;p20"/>
          <p:cNvSpPr/>
          <p:nvPr/>
        </p:nvSpPr>
        <p:spPr>
          <a:xfrm>
            <a:off x="3364850" y="239300"/>
            <a:ext cx="6226500" cy="5760300"/>
          </a:xfrm>
          <a:prstGeom prst="ellipse">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p:nvPr/>
        </p:nvSpPr>
        <p:spPr>
          <a:xfrm>
            <a:off x="3847100" y="586550"/>
            <a:ext cx="5262000" cy="50658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0"/>
          <p:cNvSpPr/>
          <p:nvPr/>
        </p:nvSpPr>
        <p:spPr>
          <a:xfrm>
            <a:off x="4262900" y="971000"/>
            <a:ext cx="4430400" cy="42969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0"/>
          <p:cNvSpPr/>
          <p:nvPr/>
        </p:nvSpPr>
        <p:spPr>
          <a:xfrm>
            <a:off x="4595900" y="1289000"/>
            <a:ext cx="3764400" cy="36609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0"/>
          <p:cNvSpPr/>
          <p:nvPr/>
        </p:nvSpPr>
        <p:spPr>
          <a:xfrm>
            <a:off x="4951100" y="1625450"/>
            <a:ext cx="3054000" cy="29880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p:nvPr/>
        </p:nvSpPr>
        <p:spPr>
          <a:xfrm>
            <a:off x="5288450" y="1931000"/>
            <a:ext cx="2379300" cy="23769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p:nvPr/>
        </p:nvSpPr>
        <p:spPr>
          <a:xfrm>
            <a:off x="5609750" y="2244200"/>
            <a:ext cx="1736700" cy="17505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idx="1" type="body"/>
          </p:nvPr>
        </p:nvSpPr>
        <p:spPr>
          <a:xfrm>
            <a:off x="5513550" y="2703825"/>
            <a:ext cx="1164900" cy="8880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x</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Family Corner / Community Corner</a:t>
            </a:r>
            <a:endParaRPr/>
          </a:p>
        </p:txBody>
      </p:sp>
      <p:sp>
        <p:nvSpPr>
          <p:cNvPr id="142" name="Google Shape;142;p22"/>
          <p:cNvSpPr/>
          <p:nvPr/>
        </p:nvSpPr>
        <p:spPr>
          <a:xfrm>
            <a:off x="3463525" y="1504950"/>
            <a:ext cx="5042400" cy="42873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p22"/>
          <p:cNvPicPr preferRelativeResize="0"/>
          <p:nvPr/>
        </p:nvPicPr>
        <p:blipFill>
          <a:blip r:embed="rId3">
            <a:alphaModFix/>
          </a:blip>
          <a:stretch>
            <a:fillRect/>
          </a:stretch>
        </p:blipFill>
        <p:spPr>
          <a:xfrm>
            <a:off x="3790300" y="1798750"/>
            <a:ext cx="4388848" cy="3699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3"/>
          <p:cNvSpPr txBox="1"/>
          <p:nvPr/>
        </p:nvSpPr>
        <p:spPr>
          <a:xfrm>
            <a:off x="838200" y="1825625"/>
            <a:ext cx="10515600" cy="808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rPr lang="en-US" sz="1200">
                <a:solidFill>
                  <a:srgbClr val="000000"/>
                </a:solidFill>
              </a:rPr>
              <a:t>This presentation was developed by North Carolina 4-H for use by the 4-H </a:t>
            </a:r>
            <a:r>
              <a:rPr i="1" lang="en-US" sz="1200">
                <a:solidFill>
                  <a:srgbClr val="000000"/>
                </a:solidFill>
              </a:rPr>
              <a:t>Health Rocks!®</a:t>
            </a:r>
            <a:r>
              <a:rPr lang="en-US" sz="1200">
                <a:solidFill>
                  <a:srgbClr val="000000"/>
                </a:solidFill>
              </a:rPr>
              <a:t> program and its trained facilitators. This content should only be used by those who are authorized by North Carolina 4-H and are trained to implement this program. If you are viewing this information and have not been trained in </a:t>
            </a:r>
            <a:r>
              <a:rPr i="1" lang="en-US" sz="1200">
                <a:solidFill>
                  <a:srgbClr val="000000"/>
                </a:solidFill>
              </a:rPr>
              <a:t>Health Rocks!®, </a:t>
            </a:r>
            <a:r>
              <a:rPr lang="en-US" sz="1200">
                <a:solidFill>
                  <a:srgbClr val="000000"/>
                </a:solidFill>
              </a:rPr>
              <a:t>please contact your local North Carolina 4-H Agent.</a:t>
            </a:r>
            <a:r>
              <a:rPr i="1" lang="en-US" sz="1200">
                <a:solidFill>
                  <a:srgbClr val="000000"/>
                </a:solidFill>
              </a:rPr>
              <a:t> </a:t>
            </a:r>
            <a:endParaRPr sz="1200">
              <a:solidFill>
                <a:srgbClr val="000000"/>
              </a:solidFill>
            </a:endParaRPr>
          </a:p>
        </p:txBody>
      </p:sp>
      <p:pic>
        <p:nvPicPr>
          <p:cNvPr id="149" name="Google Shape;149;p23"/>
          <p:cNvPicPr preferRelativeResize="0"/>
          <p:nvPr/>
        </p:nvPicPr>
        <p:blipFill>
          <a:blip r:embed="rId3">
            <a:alphaModFix/>
          </a:blip>
          <a:stretch>
            <a:fillRect/>
          </a:stretch>
        </p:blipFill>
        <p:spPr>
          <a:xfrm>
            <a:off x="3643062" y="619863"/>
            <a:ext cx="4905875" cy="946950"/>
          </a:xfrm>
          <a:prstGeom prst="rect">
            <a:avLst/>
          </a:prstGeom>
          <a:noFill/>
          <a:ln>
            <a:noFill/>
          </a:ln>
        </p:spPr>
      </p:pic>
      <p:sp>
        <p:nvSpPr>
          <p:cNvPr id="150" name="Google Shape;150;p23"/>
          <p:cNvSpPr txBox="1"/>
          <p:nvPr/>
        </p:nvSpPr>
        <p:spPr>
          <a:xfrm>
            <a:off x="757038" y="3024600"/>
            <a:ext cx="5258100" cy="263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b="1" lang="en-US" sz="1200">
                <a:solidFill>
                  <a:srgbClr val="000000"/>
                </a:solidFill>
              </a:rPr>
              <a:t>For questions regarding the NC 4-H programs, contact your local 4-H Agent. </a:t>
            </a:r>
            <a:endParaRPr b="1" sz="1200">
              <a:solidFill>
                <a:srgbClr val="000000"/>
              </a:solidFill>
            </a:endParaRPr>
          </a:p>
          <a:p>
            <a:pPr indent="0" lvl="0" marL="0" rtl="0" algn="l">
              <a:lnSpc>
                <a:spcPct val="90000"/>
              </a:lnSpc>
              <a:spcBef>
                <a:spcPts val="1000"/>
              </a:spcBef>
              <a:spcAft>
                <a:spcPts val="0"/>
              </a:spcAft>
              <a:buNone/>
            </a:pPr>
            <a:r>
              <a:rPr b="1" lang="en-US" sz="1200" u="sng">
                <a:solidFill>
                  <a:srgbClr val="0563C1"/>
                </a:solidFill>
                <a:hlinkClick r:id="rId4">
                  <a:extLst>
                    <a:ext uri="{A12FA001-AC4F-418D-AE19-62706E023703}">
                      <ahyp:hlinkClr val="tx"/>
                    </a:ext>
                  </a:extLst>
                </a:hlinkClick>
              </a:rPr>
              <a:t>Click here to find your county center! </a:t>
            </a:r>
            <a:endParaRPr b="1" sz="1200">
              <a:solidFill>
                <a:srgbClr val="000000"/>
              </a:solidFill>
            </a:endParaRPr>
          </a:p>
        </p:txBody>
      </p:sp>
      <p:sp>
        <p:nvSpPr>
          <p:cNvPr id="151" name="Google Shape;151;p23"/>
          <p:cNvSpPr txBox="1"/>
          <p:nvPr/>
        </p:nvSpPr>
        <p:spPr>
          <a:xfrm>
            <a:off x="6176863" y="3024600"/>
            <a:ext cx="5258100" cy="263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b="1" lang="en-US" sz="1200">
                <a:solidFill>
                  <a:srgbClr val="000000"/>
                </a:solidFill>
              </a:rPr>
              <a:t>For more information about NC 4-H Healthy Living programs, visit our website! </a:t>
            </a:r>
            <a:endParaRPr b="1" sz="1200">
              <a:solidFill>
                <a:srgbClr val="000000"/>
              </a:solidFill>
            </a:endParaRPr>
          </a:p>
          <a:p>
            <a:pPr indent="0" lvl="0" marL="0" rtl="0" algn="l">
              <a:lnSpc>
                <a:spcPct val="90000"/>
              </a:lnSpc>
              <a:spcBef>
                <a:spcPts val="1000"/>
              </a:spcBef>
              <a:spcAft>
                <a:spcPts val="0"/>
              </a:spcAft>
              <a:buNone/>
            </a:pPr>
            <a:r>
              <a:rPr b="1" lang="en-US" sz="1200" u="sng">
                <a:solidFill>
                  <a:srgbClr val="0563C1"/>
                </a:solidFill>
                <a:hlinkClick r:id="rId5">
                  <a:extLst>
                    <a:ext uri="{A12FA001-AC4F-418D-AE19-62706E023703}">
                      <ahyp:hlinkClr val="tx"/>
                    </a:ext>
                  </a:extLst>
                </a:hlinkClick>
              </a:rPr>
              <a:t>Click here to learn more about North Carolina 4-H Healthy Living.</a:t>
            </a:r>
            <a:endParaRPr b="1" sz="1200">
              <a:solidFill>
                <a:srgbClr val="000000"/>
              </a:solidFill>
            </a:endParaRPr>
          </a:p>
          <a:p>
            <a:pPr indent="0" lvl="0" marL="0" rtl="0" algn="l">
              <a:lnSpc>
                <a:spcPct val="90000"/>
              </a:lnSpc>
              <a:spcBef>
                <a:spcPts val="1000"/>
              </a:spcBef>
              <a:spcAft>
                <a:spcPts val="0"/>
              </a:spcAft>
              <a:buNone/>
            </a:pPr>
            <a:r>
              <a:t/>
            </a:r>
            <a:endParaRPr b="1" sz="1200">
              <a:solidFill>
                <a:srgbClr val="000000"/>
              </a:solidFill>
            </a:endParaRPr>
          </a:p>
          <a:p>
            <a:pPr indent="0" lvl="0" marL="0" rtl="0" algn="l">
              <a:lnSpc>
                <a:spcPct val="90000"/>
              </a:lnSpc>
              <a:spcBef>
                <a:spcPts val="1000"/>
              </a:spcBef>
              <a:spcAft>
                <a:spcPts val="0"/>
              </a:spcAft>
              <a:buNone/>
            </a:pPr>
            <a:r>
              <a:rPr b="1" lang="en-US" sz="1200">
                <a:solidFill>
                  <a:srgbClr val="000000"/>
                </a:solidFill>
              </a:rPr>
              <a:t>For questions regarding content related to the NC 4-H </a:t>
            </a:r>
            <a:r>
              <a:rPr b="1" i="1" lang="en-US" sz="1200">
                <a:solidFill>
                  <a:srgbClr val="000000"/>
                </a:solidFill>
              </a:rPr>
              <a:t>Health Rocks!®</a:t>
            </a:r>
            <a:r>
              <a:rPr b="1" lang="en-US" sz="1200">
                <a:solidFill>
                  <a:srgbClr val="000000"/>
                </a:solidFill>
              </a:rPr>
              <a:t> program, contact the NC 4-H Healthy Living Coordinator.</a:t>
            </a:r>
            <a:endParaRPr b="1" sz="1200">
              <a:solidFill>
                <a:srgbClr val="000000"/>
              </a:solidFill>
            </a:endParaRPr>
          </a:p>
          <a:p>
            <a:pPr indent="0" lvl="0" marL="0" rtl="0" algn="l">
              <a:lnSpc>
                <a:spcPct val="90000"/>
              </a:lnSpc>
              <a:spcBef>
                <a:spcPts val="1000"/>
              </a:spcBef>
              <a:spcAft>
                <a:spcPts val="0"/>
              </a:spcAft>
              <a:buNone/>
            </a:pPr>
            <a:r>
              <a:t/>
            </a:r>
            <a:endParaRPr b="1" sz="1200">
              <a:solidFill>
                <a:srgbClr val="000000"/>
              </a:solidFill>
            </a:endParaRPr>
          </a:p>
          <a:p>
            <a:pPr indent="0" lvl="0" marL="0" rtl="0" algn="l">
              <a:spcBef>
                <a:spcPts val="0"/>
              </a:spcBef>
              <a:spcAft>
                <a:spcPts val="0"/>
              </a:spcAft>
              <a:buNone/>
            </a:pPr>
            <a:r>
              <a:rPr b="1" lang="en-US" sz="1200">
                <a:solidFill>
                  <a:srgbClr val="000000"/>
                </a:solidFill>
              </a:rPr>
              <a:t>Kenan Bridges</a:t>
            </a:r>
            <a:endParaRPr b="1" sz="1200">
              <a:solidFill>
                <a:srgbClr val="000000"/>
              </a:solidFill>
            </a:endParaRPr>
          </a:p>
          <a:p>
            <a:pPr indent="0" lvl="0" marL="0" rtl="0" algn="l">
              <a:spcBef>
                <a:spcPts val="0"/>
              </a:spcBef>
              <a:spcAft>
                <a:spcPts val="0"/>
              </a:spcAft>
              <a:buNone/>
            </a:pPr>
            <a:r>
              <a:rPr lang="en-US" sz="1200">
                <a:solidFill>
                  <a:srgbClr val="000000"/>
                </a:solidFill>
              </a:rPr>
              <a:t>NC 4-H Healthy Living Coordinator</a:t>
            </a:r>
            <a:endParaRPr sz="1200">
              <a:solidFill>
                <a:srgbClr val="000000"/>
              </a:solidFill>
            </a:endParaRPr>
          </a:p>
          <a:p>
            <a:pPr indent="0" lvl="0" marL="0" rtl="0" algn="l">
              <a:spcBef>
                <a:spcPts val="0"/>
              </a:spcBef>
              <a:spcAft>
                <a:spcPts val="0"/>
              </a:spcAft>
              <a:buNone/>
            </a:pPr>
            <a:r>
              <a:rPr lang="en-US" sz="1200" u="sng">
                <a:solidFill>
                  <a:srgbClr val="0563C1"/>
                </a:solidFill>
                <a:hlinkClick r:id="rId6">
                  <a:extLst>
                    <a:ext uri="{A12FA001-AC4F-418D-AE19-62706E023703}">
                      <ahyp:hlinkClr val="tx"/>
                    </a:ext>
                  </a:extLst>
                </a:hlinkClick>
              </a:rPr>
              <a:t>kbridge3@ncsu.edu</a:t>
            </a:r>
            <a:endParaRPr sz="1200">
              <a:solidFill>
                <a:srgbClr val="000000"/>
              </a:solidFill>
            </a:endParaRPr>
          </a:p>
          <a:p>
            <a:pPr indent="0" lvl="0" marL="0" rtl="0" algn="l">
              <a:lnSpc>
                <a:spcPct val="90000"/>
              </a:lnSpc>
              <a:spcBef>
                <a:spcPts val="0"/>
              </a:spcBef>
              <a:spcAft>
                <a:spcPts val="0"/>
              </a:spcAft>
              <a:buNone/>
            </a:pPr>
            <a:r>
              <a:t/>
            </a:r>
            <a:endParaRPr b="1" sz="12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References</a:t>
            </a:r>
            <a:endParaRPr b="1"/>
          </a:p>
        </p:txBody>
      </p:sp>
      <p:sp>
        <p:nvSpPr>
          <p:cNvPr id="157" name="Google Shape;157;p24"/>
          <p:cNvSpPr txBox="1"/>
          <p:nvPr>
            <p:ph idx="1" type="body"/>
          </p:nvPr>
        </p:nvSpPr>
        <p:spPr>
          <a:xfrm>
            <a:off x="838200" y="1602000"/>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900"/>
              <a:t>1. Lachmann-Anke, P., &amp; Lachmann-Anke, M. (n.d.). [Animated person with question marks]. Pixabay. </a:t>
            </a:r>
            <a:r>
              <a:rPr lang="en-US" sz="1900" u="sng">
                <a:solidFill>
                  <a:schemeClr val="hlink"/>
                </a:solidFill>
                <a:hlinkClick r:id="rId3"/>
              </a:rPr>
              <a:t>https://pixabay.com/illustrations/question-mark-consider-think-2318030/</a:t>
            </a:r>
            <a:endParaRPr sz="2400"/>
          </a:p>
          <a:p>
            <a:pPr indent="0" lvl="0" marL="0" rtl="0" algn="l">
              <a:spcBef>
                <a:spcPts val="1000"/>
              </a:spcBef>
              <a:spcAft>
                <a:spcPts val="0"/>
              </a:spcAft>
              <a:buClr>
                <a:schemeClr val="dk1"/>
              </a:buClr>
              <a:buSzPts val="1100"/>
              <a:buFont typeface="Arial"/>
              <a:buNone/>
            </a:pPr>
            <a:r>
              <a:rPr lang="en-US" sz="1800"/>
              <a:t>2. Wokandapix. (n.d.). [Photograph of tennis shoes]. USA. Pixabay. </a:t>
            </a:r>
            <a:r>
              <a:rPr lang="en-US" sz="1800" u="sng">
                <a:solidFill>
                  <a:schemeClr val="hlink"/>
                </a:solidFill>
                <a:hlinkClick r:id="rId4"/>
              </a:rPr>
              <a:t>https://pixabay.com/photos/run-running-sport-fitness-healthy-750466/</a:t>
            </a:r>
            <a:endParaRPr sz="2400"/>
          </a:p>
          <a:p>
            <a:pPr indent="0" lvl="0" marL="0" rtl="0" algn="l">
              <a:spcBef>
                <a:spcPts val="1000"/>
              </a:spcBef>
              <a:spcAft>
                <a:spcPts val="0"/>
              </a:spcAft>
              <a:buNone/>
            </a:pPr>
            <a:r>
              <a:rPr lang="en-US" sz="1900"/>
              <a:t>3. Şahin, D. (n.d.). </a:t>
            </a:r>
            <a:r>
              <a:rPr i="1" lang="en-US" sz="1900"/>
              <a:t>Barely breathing</a:t>
            </a:r>
            <a:r>
              <a:rPr b="0" i="1" lang="en-US" sz="1900"/>
              <a:t> </a:t>
            </a:r>
            <a:r>
              <a:rPr lang="en-US" sz="1900"/>
              <a:t>[Photograph]. Adana, Turkey. Unsplash. </a:t>
            </a:r>
            <a:r>
              <a:rPr lang="en-US" sz="1900" u="sng">
                <a:solidFill>
                  <a:schemeClr val="hlink"/>
                </a:solidFill>
                <a:hlinkClick r:id="rId5"/>
              </a:rPr>
              <a:t>https://unsplash.com/photos/Wddj9jJFb6k</a:t>
            </a:r>
            <a:endParaRPr sz="1900"/>
          </a:p>
          <a:p>
            <a:pPr indent="0" lvl="0" marL="0" rtl="0" algn="l">
              <a:spcBef>
                <a:spcPts val="1000"/>
              </a:spcBef>
              <a:spcAft>
                <a:spcPts val="0"/>
              </a:spcAft>
              <a:buNone/>
            </a:pPr>
            <a:r>
              <a:rPr lang="en-US" sz="1900"/>
              <a:t>4. Proctor, R. (n.d.). [Photograph of cannabis]. Los Angeles, CA. Unsplash. </a:t>
            </a:r>
            <a:r>
              <a:rPr lang="en-US" sz="1900" u="sng">
                <a:solidFill>
                  <a:schemeClr val="hlink"/>
                </a:solidFill>
                <a:hlinkClick r:id="rId6"/>
              </a:rPr>
              <a:t>https://unsplash.com/photos/PGc9Vid8O24</a:t>
            </a:r>
            <a:endParaRPr sz="1900"/>
          </a:p>
          <a:p>
            <a:pPr indent="0" lvl="0" marL="0" rtl="0" algn="l">
              <a:spcBef>
                <a:spcPts val="1000"/>
              </a:spcBef>
              <a:spcAft>
                <a:spcPts val="0"/>
              </a:spcAft>
              <a:buNone/>
            </a:pPr>
            <a:r>
              <a:rPr lang="en-US" sz="1900"/>
              <a:t>5. Langford, S. (n.d.). </a:t>
            </a:r>
            <a:r>
              <a:rPr i="1" lang="en-US" sz="1900"/>
              <a:t>Sweet honey in a jar </a:t>
            </a:r>
            <a:r>
              <a:rPr lang="en-US" sz="1900"/>
              <a:t>[Photograph]. </a:t>
            </a:r>
            <a:r>
              <a:rPr lang="en-US" sz="1900"/>
              <a:t>Charlotte</a:t>
            </a:r>
            <a:r>
              <a:rPr lang="en-US" sz="1900"/>
              <a:t>, NC. Unsplash. </a:t>
            </a:r>
            <a:r>
              <a:rPr lang="en-US" sz="1900" u="sng">
                <a:solidFill>
                  <a:schemeClr val="hlink"/>
                </a:solidFill>
                <a:hlinkClick r:id="rId7"/>
              </a:rPr>
              <a:t>https://unsplash.com/photos/RQHzRELE2Ss</a:t>
            </a:r>
            <a:endParaRPr sz="1900"/>
          </a:p>
          <a:p>
            <a:pPr indent="0" lvl="0" marL="0" rtl="0" algn="l">
              <a:spcBef>
                <a:spcPts val="1000"/>
              </a:spcBef>
              <a:spcAft>
                <a:spcPts val="0"/>
              </a:spcAft>
              <a:buNone/>
            </a:pPr>
            <a:r>
              <a:rPr lang="en-US" sz="1900"/>
              <a:t>6. Lyons, T. (n.d.). [Photograph of tar]. Unsplash. </a:t>
            </a:r>
            <a:r>
              <a:rPr lang="en-US" sz="1900" u="sng">
                <a:solidFill>
                  <a:schemeClr val="hlink"/>
                </a:solidFill>
                <a:hlinkClick r:id="rId8"/>
              </a:rPr>
              <a:t>https://unsplash.com/photos/dYiI3vghmec</a:t>
            </a:r>
            <a:endParaRPr sz="1900"/>
          </a:p>
          <a:p>
            <a:pPr indent="0" lvl="0" marL="0" rtl="0" algn="l">
              <a:spcBef>
                <a:spcPts val="1000"/>
              </a:spcBef>
              <a:spcAft>
                <a:spcPts val="0"/>
              </a:spcAft>
              <a:buNone/>
            </a:pPr>
            <a:r>
              <a:t/>
            </a:r>
            <a:endParaRPr sz="2300"/>
          </a:p>
          <a:p>
            <a:pPr indent="0" lvl="0" marL="0" rtl="0" algn="l">
              <a:spcBef>
                <a:spcPts val="1000"/>
              </a:spcBef>
              <a:spcAft>
                <a:spcPts val="0"/>
              </a:spcAft>
              <a:buNone/>
            </a:pPr>
            <a:r>
              <a:t/>
            </a:r>
            <a:endParaRPr sz="2300"/>
          </a:p>
          <a:p>
            <a:pPr indent="0" lvl="0" marL="0" rtl="0" algn="l">
              <a:spcBef>
                <a:spcPts val="1000"/>
              </a:spcBef>
              <a:spcAft>
                <a:spcPts val="0"/>
              </a:spcAft>
              <a:buNone/>
            </a:pPr>
            <a:r>
              <a:t/>
            </a:r>
            <a:endParaRPr sz="2300"/>
          </a:p>
          <a:p>
            <a:pPr indent="0" lvl="0" marL="0" rtl="0" algn="l">
              <a:spcBef>
                <a:spcPts val="1000"/>
              </a:spcBef>
              <a:spcAft>
                <a:spcPts val="0"/>
              </a:spcAft>
              <a:buClr>
                <a:schemeClr val="dk1"/>
              </a:buClr>
              <a:buSzPts val="11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pic>
        <p:nvPicPr>
          <p:cNvPr id="51" name="Google Shape;51;p12"/>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52" name="Google Shape;52;p12"/>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53" name="Google Shape;53;p12"/>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54" name="Google Shape;54;p12"/>
          <p:cNvPicPr preferRelativeResize="0"/>
          <p:nvPr/>
        </p:nvPicPr>
        <p:blipFill>
          <a:blip r:embed="rId5">
            <a:alphaModFix/>
          </a:blip>
          <a:stretch>
            <a:fillRect/>
          </a:stretch>
        </p:blipFill>
        <p:spPr>
          <a:xfrm>
            <a:off x="4932385" y="1139945"/>
            <a:ext cx="4621066" cy="2287949"/>
          </a:xfrm>
          <a:prstGeom prst="rect">
            <a:avLst/>
          </a:prstGeom>
          <a:noFill/>
          <a:ln>
            <a:noFill/>
          </a:ln>
        </p:spPr>
      </p:pic>
      <p:sp>
        <p:nvSpPr>
          <p:cNvPr id="55" name="Google Shape;55;p12"/>
          <p:cNvSpPr txBox="1"/>
          <p:nvPr/>
        </p:nvSpPr>
        <p:spPr>
          <a:xfrm>
            <a:off x="5880917" y="976433"/>
            <a:ext cx="2718900" cy="435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Welcome to</a:t>
            </a:r>
            <a:endParaRPr b="1" sz="2300">
              <a:latin typeface="Comic Sans MS"/>
              <a:ea typeface="Comic Sans MS"/>
              <a:cs typeface="Comic Sans MS"/>
              <a:sym typeface="Comic Sans MS"/>
            </a:endParaRPr>
          </a:p>
        </p:txBody>
      </p:sp>
      <p:pic>
        <p:nvPicPr>
          <p:cNvPr id="56" name="Google Shape;56;p12"/>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57" name="Google Shape;57;p12"/>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Videos</a:t>
            </a:r>
            <a:endParaRPr b="1" sz="2300"/>
          </a:p>
        </p:txBody>
      </p:sp>
      <p:pic>
        <p:nvPicPr>
          <p:cNvPr id="58" name="Google Shape;58;p12"/>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59" name="Google Shape;59;p12"/>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60" name="Google Shape;60;p12"/>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61" name="Google Shape;61;p12"/>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Worksheets</a:t>
            </a:r>
            <a:endParaRPr b="1" sz="2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4-H Pledge</a:t>
            </a:r>
            <a:endParaRPr b="1"/>
          </a:p>
        </p:txBody>
      </p:sp>
      <p:sp>
        <p:nvSpPr>
          <p:cNvPr id="67" name="Google Shape;67;p13"/>
          <p:cNvSpPr txBox="1"/>
          <p:nvPr>
            <p:ph idx="1" type="body"/>
          </p:nvPr>
        </p:nvSpPr>
        <p:spPr>
          <a:xfrm>
            <a:off x="838200" y="1825625"/>
            <a:ext cx="65343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50"/>
              </a:spcBef>
              <a:spcAft>
                <a:spcPts val="0"/>
              </a:spcAft>
              <a:buClr>
                <a:schemeClr val="dk1"/>
              </a:buClr>
              <a:buSzPts val="1100"/>
              <a:buFont typeface="Arial"/>
              <a:buNone/>
            </a:pPr>
            <a:r>
              <a:rPr lang="en-US" sz="2700"/>
              <a:t>I pledge My Head to clearer thinking,</a:t>
            </a:r>
            <a:endParaRPr sz="2700"/>
          </a:p>
          <a:p>
            <a:pPr indent="0" lvl="0" marL="0" rtl="0" algn="l">
              <a:lnSpc>
                <a:spcPct val="115000"/>
              </a:lnSpc>
              <a:spcBef>
                <a:spcPts val="50"/>
              </a:spcBef>
              <a:spcAft>
                <a:spcPts val="0"/>
              </a:spcAft>
              <a:buClr>
                <a:schemeClr val="dk1"/>
              </a:buClr>
              <a:buSzPts val="1100"/>
              <a:buFont typeface="Arial"/>
              <a:buNone/>
            </a:pPr>
            <a:r>
              <a:rPr lang="en-US" sz="2700"/>
              <a:t>My Heart to greater loyalty,</a:t>
            </a:r>
            <a:endParaRPr sz="2700"/>
          </a:p>
          <a:p>
            <a:pPr indent="0" lvl="0" marL="0" rtl="0" algn="l">
              <a:lnSpc>
                <a:spcPct val="115000"/>
              </a:lnSpc>
              <a:spcBef>
                <a:spcPts val="50"/>
              </a:spcBef>
              <a:spcAft>
                <a:spcPts val="0"/>
              </a:spcAft>
              <a:buClr>
                <a:schemeClr val="dk1"/>
              </a:buClr>
              <a:buSzPts val="1100"/>
              <a:buFont typeface="Arial"/>
              <a:buNone/>
            </a:pPr>
            <a:r>
              <a:rPr lang="en-US" sz="2700"/>
              <a:t>My Hands to larger service,</a:t>
            </a:r>
            <a:endParaRPr sz="2700"/>
          </a:p>
          <a:p>
            <a:pPr indent="0" lvl="0" marL="0" rtl="0" algn="l">
              <a:lnSpc>
                <a:spcPct val="115000"/>
              </a:lnSpc>
              <a:spcBef>
                <a:spcPts val="50"/>
              </a:spcBef>
              <a:spcAft>
                <a:spcPts val="0"/>
              </a:spcAft>
              <a:buClr>
                <a:schemeClr val="dk1"/>
              </a:buClr>
              <a:buSzPts val="1100"/>
              <a:buFont typeface="Arial"/>
              <a:buNone/>
            </a:pPr>
            <a:r>
              <a:rPr lang="en-US" sz="2700"/>
              <a:t>&amp; My Health to better living,</a:t>
            </a:r>
            <a:endParaRPr sz="2700"/>
          </a:p>
          <a:p>
            <a:pPr indent="0" lvl="0" marL="0" rtl="0" algn="l">
              <a:lnSpc>
                <a:spcPct val="115000"/>
              </a:lnSpc>
              <a:spcBef>
                <a:spcPts val="50"/>
              </a:spcBef>
              <a:spcAft>
                <a:spcPts val="0"/>
              </a:spcAft>
              <a:buClr>
                <a:schemeClr val="dk1"/>
              </a:buClr>
              <a:buSzPts val="1100"/>
              <a:buFont typeface="Arial"/>
              <a:buNone/>
            </a:pPr>
            <a:r>
              <a:rPr lang="en-US" sz="2700"/>
              <a:t>for my club, my community, my country, and my world.</a:t>
            </a:r>
            <a:endParaRPr sz="2700"/>
          </a:p>
          <a:p>
            <a:pPr indent="0" lvl="0" marL="0" rtl="0" algn="l">
              <a:spcBef>
                <a:spcPts val="1000"/>
              </a:spcBef>
              <a:spcAft>
                <a:spcPts val="0"/>
              </a:spcAft>
              <a:buNone/>
            </a:pPr>
            <a:r>
              <a:t/>
            </a:r>
            <a:endParaRPr/>
          </a:p>
        </p:txBody>
      </p:sp>
      <p:grpSp>
        <p:nvGrpSpPr>
          <p:cNvPr id="68" name="Google Shape;68;p13"/>
          <p:cNvGrpSpPr/>
          <p:nvPr/>
        </p:nvGrpSpPr>
        <p:grpSpPr>
          <a:xfrm>
            <a:off x="8095050" y="1177372"/>
            <a:ext cx="3121067" cy="3808940"/>
            <a:chOff x="5372525" y="0"/>
            <a:chExt cx="3459779" cy="4707625"/>
          </a:xfrm>
        </p:grpSpPr>
        <p:pic>
          <p:nvPicPr>
            <p:cNvPr id="69" name="Google Shape;69;p13"/>
            <p:cNvPicPr preferRelativeResize="0"/>
            <p:nvPr/>
          </p:nvPicPr>
          <p:blipFill>
            <a:blip r:embed="rId3">
              <a:alphaModFix/>
            </a:blip>
            <a:stretch>
              <a:fillRect/>
            </a:stretch>
          </p:blipFill>
          <p:spPr>
            <a:xfrm>
              <a:off x="5372525" y="3595950"/>
              <a:ext cx="3459774" cy="1111675"/>
            </a:xfrm>
            <a:prstGeom prst="rect">
              <a:avLst/>
            </a:prstGeom>
            <a:noFill/>
            <a:ln>
              <a:noFill/>
            </a:ln>
          </p:spPr>
        </p:pic>
        <p:pic>
          <p:nvPicPr>
            <p:cNvPr id="70" name="Google Shape;70;p13"/>
            <p:cNvPicPr preferRelativeResize="0"/>
            <p:nvPr/>
          </p:nvPicPr>
          <p:blipFill>
            <a:blip r:embed="rId4">
              <a:alphaModFix/>
            </a:blip>
            <a:stretch>
              <a:fillRect/>
            </a:stretch>
          </p:blipFill>
          <p:spPr>
            <a:xfrm>
              <a:off x="5372528" y="0"/>
              <a:ext cx="3459776" cy="351975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pic>
        <p:nvPicPr>
          <p:cNvPr id="75" name="Google Shape;75;p14"/>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76" name="Google Shape;76;p14"/>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77" name="Google Shape;77;p14"/>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78" name="Google Shape;78;p14"/>
          <p:cNvPicPr preferRelativeResize="0"/>
          <p:nvPr/>
        </p:nvPicPr>
        <p:blipFill>
          <a:blip r:embed="rId5">
            <a:alphaModFix/>
          </a:blip>
          <a:stretch>
            <a:fillRect/>
          </a:stretch>
        </p:blipFill>
        <p:spPr>
          <a:xfrm>
            <a:off x="7564524" y="650263"/>
            <a:ext cx="1807457" cy="894898"/>
          </a:xfrm>
          <a:prstGeom prst="rect">
            <a:avLst/>
          </a:prstGeom>
          <a:noFill/>
          <a:ln>
            <a:noFill/>
          </a:ln>
        </p:spPr>
      </p:pic>
      <p:pic>
        <p:nvPicPr>
          <p:cNvPr id="79" name="Google Shape;79;p14"/>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80" name="Google Shape;80;p14"/>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latin typeface="Comic Sans MS"/>
                <a:ea typeface="Comic Sans MS"/>
                <a:cs typeface="Comic Sans MS"/>
                <a:sym typeface="Comic Sans MS"/>
              </a:rPr>
              <a:t>Learn:</a:t>
            </a:r>
            <a:endParaRPr sz="1500">
              <a:latin typeface="Comic Sans MS"/>
              <a:ea typeface="Comic Sans MS"/>
              <a:cs typeface="Comic Sans MS"/>
              <a:sym typeface="Comic Sans MS"/>
            </a:endParaRPr>
          </a:p>
          <a:p>
            <a:pPr indent="0" lvl="0" marL="0" rtl="0" algn="ctr">
              <a:spcBef>
                <a:spcPts val="0"/>
              </a:spcBef>
              <a:spcAft>
                <a:spcPts val="0"/>
              </a:spcAft>
              <a:buNone/>
            </a:pPr>
            <a:r>
              <a:t/>
            </a:r>
            <a:endParaRPr b="1" sz="2100">
              <a:latin typeface="Comic Sans MS"/>
              <a:ea typeface="Comic Sans MS"/>
              <a:cs typeface="Comic Sans MS"/>
              <a:sym typeface="Comic Sans MS"/>
            </a:endParaRPr>
          </a:p>
        </p:txBody>
      </p:sp>
      <p:pic>
        <p:nvPicPr>
          <p:cNvPr id="81" name="Google Shape;81;p14"/>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82" name="Google Shape;82;p14"/>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83" name="Google Shape;83;p14"/>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84" name="Google Shape;84;p14"/>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solidFill>
                  <a:schemeClr val="dk1"/>
                </a:solidFill>
                <a:latin typeface="Comic Sans MS"/>
                <a:ea typeface="Comic Sans MS"/>
                <a:cs typeface="Comic Sans MS"/>
                <a:sym typeface="Comic Sans MS"/>
              </a:rPr>
              <a:t>Activity:</a:t>
            </a:r>
            <a:endParaRPr sz="15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t/>
            </a:r>
            <a:endParaRPr b="1" sz="2100">
              <a:solidFill>
                <a:schemeClr val="dk1"/>
              </a:solidFill>
              <a:latin typeface="Comic Sans MS"/>
              <a:ea typeface="Comic Sans MS"/>
              <a:cs typeface="Comic Sans MS"/>
              <a:sym typeface="Comic Sans MS"/>
            </a:endParaRPr>
          </a:p>
        </p:txBody>
      </p:sp>
      <p:sp>
        <p:nvSpPr>
          <p:cNvPr id="85" name="Google Shape;85;p14"/>
          <p:cNvSpPr txBox="1"/>
          <p:nvPr/>
        </p:nvSpPr>
        <p:spPr>
          <a:xfrm>
            <a:off x="5175600" y="1360200"/>
            <a:ext cx="2485500" cy="717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Today’s Lesson:</a:t>
            </a:r>
            <a:endParaRPr b="1" sz="2300">
              <a:latin typeface="Comic Sans MS"/>
              <a:ea typeface="Comic Sans MS"/>
              <a:cs typeface="Comic Sans MS"/>
              <a:sym typeface="Comic Sans MS"/>
            </a:endParaRPr>
          </a:p>
        </p:txBody>
      </p:sp>
      <p:sp>
        <p:nvSpPr>
          <p:cNvPr id="86" name="Google Shape;86;p14"/>
          <p:cNvSpPr txBox="1"/>
          <p:nvPr/>
        </p:nvSpPr>
        <p:spPr>
          <a:xfrm>
            <a:off x="5709725" y="2077400"/>
            <a:ext cx="3066300" cy="1325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3200"/>
              <a:t>Is It Worth The Risk?</a:t>
            </a:r>
            <a:endParaRPr b="1"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Review</a:t>
            </a:r>
            <a:endParaRPr b="1"/>
          </a:p>
        </p:txBody>
      </p:sp>
      <p:sp>
        <p:nvSpPr>
          <p:cNvPr id="92" name="Google Shape;92;p15"/>
          <p:cNvSpPr txBox="1"/>
          <p:nvPr>
            <p:ph idx="1" type="body"/>
          </p:nvPr>
        </p:nvSpPr>
        <p:spPr>
          <a:xfrm>
            <a:off x="838200" y="2076575"/>
            <a:ext cx="5805600" cy="2895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200"/>
              <a:t>What did we learn last time?</a:t>
            </a:r>
            <a:endParaRPr sz="3200"/>
          </a:p>
        </p:txBody>
      </p:sp>
      <p:pic>
        <p:nvPicPr>
          <p:cNvPr id="93" name="Google Shape;93;p15"/>
          <p:cNvPicPr preferRelativeResize="0"/>
          <p:nvPr/>
        </p:nvPicPr>
        <p:blipFill>
          <a:blip r:embed="rId3">
            <a:alphaModFix/>
          </a:blip>
          <a:stretch>
            <a:fillRect/>
          </a:stretch>
        </p:blipFill>
        <p:spPr>
          <a:xfrm>
            <a:off x="6867350" y="1096175"/>
            <a:ext cx="4665650" cy="4665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6"/>
          <p:cNvSpPr txBox="1"/>
          <p:nvPr>
            <p:ph type="title"/>
          </p:nvPr>
        </p:nvSpPr>
        <p:spPr>
          <a:xfrm>
            <a:off x="838200" y="5725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Warmup Time!</a:t>
            </a:r>
            <a:endParaRPr/>
          </a:p>
        </p:txBody>
      </p:sp>
      <p:pic>
        <p:nvPicPr>
          <p:cNvPr id="99" name="Google Shape;99;p16"/>
          <p:cNvPicPr preferRelativeResize="0"/>
          <p:nvPr/>
        </p:nvPicPr>
        <p:blipFill>
          <a:blip r:embed="rId3">
            <a:alphaModFix/>
          </a:blip>
          <a:stretch>
            <a:fillRect/>
          </a:stretch>
        </p:blipFill>
        <p:spPr>
          <a:xfrm>
            <a:off x="2929000" y="1053763"/>
            <a:ext cx="6334001" cy="4750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Cause &amp; Consequence</a:t>
            </a:r>
            <a:endParaRPr b="1"/>
          </a:p>
        </p:txBody>
      </p:sp>
      <p:pic>
        <p:nvPicPr>
          <p:cNvPr id="105" name="Google Shape;105;p17"/>
          <p:cNvPicPr preferRelativeResize="0"/>
          <p:nvPr/>
        </p:nvPicPr>
        <p:blipFill>
          <a:blip r:embed="rId3">
            <a:alphaModFix/>
          </a:blip>
          <a:stretch>
            <a:fillRect/>
          </a:stretch>
        </p:blipFill>
        <p:spPr>
          <a:xfrm>
            <a:off x="2852450" y="1365525"/>
            <a:ext cx="6487099" cy="4324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ph type="title"/>
          </p:nvPr>
        </p:nvSpPr>
        <p:spPr>
          <a:xfrm>
            <a:off x="838200" y="2365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Activity #1</a:t>
            </a:r>
            <a:endParaRPr b="1"/>
          </a:p>
        </p:txBody>
      </p:sp>
      <p:sp>
        <p:nvSpPr>
          <p:cNvPr id="111" name="Google Shape;111;p18"/>
          <p:cNvSpPr/>
          <p:nvPr/>
        </p:nvSpPr>
        <p:spPr>
          <a:xfrm>
            <a:off x="2743200" y="1262675"/>
            <a:ext cx="6670500" cy="4572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18"/>
          <p:cNvPicPr preferRelativeResize="0"/>
          <p:nvPr/>
        </p:nvPicPr>
        <p:blipFill>
          <a:blip r:embed="rId3">
            <a:alphaModFix/>
          </a:blip>
          <a:stretch>
            <a:fillRect/>
          </a:stretch>
        </p:blipFill>
        <p:spPr>
          <a:xfrm>
            <a:off x="3065638" y="1540138"/>
            <a:ext cx="6025624" cy="4017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Activity #2</a:t>
            </a:r>
            <a:endParaRPr b="1"/>
          </a:p>
        </p:txBody>
      </p:sp>
      <p:sp>
        <p:nvSpPr>
          <p:cNvPr id="118" name="Google Shape;118;p19"/>
          <p:cNvSpPr/>
          <p:nvPr/>
        </p:nvSpPr>
        <p:spPr>
          <a:xfrm>
            <a:off x="2378000" y="1322250"/>
            <a:ext cx="7420500" cy="44601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19"/>
          <p:cNvPicPr preferRelativeResize="0"/>
          <p:nvPr/>
        </p:nvPicPr>
        <p:blipFill>
          <a:blip r:embed="rId3">
            <a:alphaModFix/>
          </a:blip>
          <a:stretch>
            <a:fillRect/>
          </a:stretch>
        </p:blipFill>
        <p:spPr>
          <a:xfrm>
            <a:off x="2770725" y="1460925"/>
            <a:ext cx="6635051" cy="4182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