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7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" name="Google Shape;45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94109d44d7_0_4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94109d44d7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>
                <a:solidFill>
                  <a:schemeClr val="dk1"/>
                </a:solidFill>
              </a:rPr>
              <a:t>Step 5: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94109d44d7_0_4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94109d44d7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Step 6: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Tips: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You can have them use the copy on the screen, and point to the numbers with their finger or cursor.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>
                <a:solidFill>
                  <a:schemeClr val="dk1"/>
                </a:solidFill>
              </a:rPr>
              <a:t>Step 7: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942951db5d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942951db5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Step 8: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Tips: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You can have the students use the copy on the screen that is divided into fourths. They can point to the numbers with their finger or cursor.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>
                <a:solidFill>
                  <a:schemeClr val="dk1"/>
                </a:solidFill>
              </a:rPr>
              <a:t>Step 9: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1"/>
                </a:solidFill>
              </a:rPr>
              <a:t>Step 10: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1"/>
                </a:solidFill>
              </a:rPr>
              <a:t>Step 11: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942951db5d_0_4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942951db5d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Step 13: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9680056604_1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9680056604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95d3e3a489_0_5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95d3e3a489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g95ac1b08fc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" name="Google Shape;49;g95ac1b08fc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942951db5d_0_5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942951db5d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95d3e3a48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95d3e3a48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94109d44d7_0_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94109d44d7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/>
              <a:t>Step 1: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9825765fe0_0_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9825765fe0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To get students active at the beginning of the virtual lesson, choose one of the warm-ups from the list.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94109d44d7_0_1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94109d44d7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Step 2: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94109d44d7_0_2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94109d44d7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Step 3: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Tips: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Ask students to fold a piece of paper into fourths and draw the dots as shown on the slide.Then give them the directions for this activity.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94109d44d7_0_3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94109d44d7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Step 4: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Step 5: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Tips: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If using Zoom, use the annotate function so that the student can demonstrate how to complete the activity.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48221" y="725341"/>
            <a:ext cx="5295557" cy="26199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6" name="Google Shape;26;p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8" name="Google Shape;28;p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32" name="Google Shape;32;p7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8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" name="Google Shape;36;p8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94211" y="2031516"/>
            <a:ext cx="4603578" cy="2277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0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10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rtl="0">
              <a:spcBef>
                <a:spcPts val="100"/>
              </a:spcBef>
              <a:spcAft>
                <a:spcPts val="0"/>
              </a:spcAft>
              <a:buSzPts val="2800"/>
              <a:buChar char="•"/>
              <a:defRPr/>
            </a:lvl1pPr>
            <a:lvl2pPr indent="-381000" lvl="1" marL="914400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indent="-355600" lvl="2" marL="1371600" rtl="0"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indent="-342900" lvl="3" marL="18288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1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 sz="1900"/>
            </a:lvl1pPr>
            <a:lvl2pPr lvl="1" rtl="0">
              <a:buNone/>
              <a:defRPr sz="1900"/>
            </a:lvl2pPr>
            <a:lvl3pPr lvl="2" rtl="0">
              <a:buNone/>
              <a:defRPr sz="1900"/>
            </a:lvl3pPr>
            <a:lvl4pPr lvl="3" rtl="0">
              <a:buNone/>
              <a:defRPr sz="1900"/>
            </a:lvl4pPr>
            <a:lvl5pPr lvl="4" rtl="0">
              <a:buNone/>
              <a:defRPr sz="1900"/>
            </a:lvl5pPr>
            <a:lvl6pPr lvl="5" rtl="0">
              <a:buNone/>
              <a:defRPr sz="1900"/>
            </a:lvl6pPr>
            <a:lvl7pPr lvl="6" rtl="0">
              <a:buNone/>
              <a:defRPr sz="1900"/>
            </a:lvl7pPr>
            <a:lvl8pPr lvl="7" rtl="0">
              <a:buNone/>
              <a:defRPr sz="1900"/>
            </a:lvl8pPr>
            <a:lvl9pPr lvl="8" rtl="0">
              <a:buNone/>
              <a:defRPr sz="19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11" Type="http://schemas.openxmlformats.org/officeDocument/2006/relationships/theme" Target="../theme/theme2.xml"/><Relationship Id="rId10" Type="http://schemas.openxmlformats.org/officeDocument/2006/relationships/slideLayout" Target="../slideLayouts/slideLayout9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1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pic>
        <p:nvPicPr>
          <p:cNvPr id="8" name="Google Shape;8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234950" y="5783649"/>
            <a:ext cx="11722100" cy="9652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1"/>
          <p:cNvSpPr txBox="1"/>
          <p:nvPr/>
        </p:nvSpPr>
        <p:spPr>
          <a:xfrm>
            <a:off x="838200" y="5958472"/>
            <a:ext cx="1647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Chapter </a:t>
            </a:r>
            <a:r>
              <a:rPr lang="en-US">
                <a:solidFill>
                  <a:schemeClr val="lt1"/>
                </a:solidFill>
              </a:rPr>
              <a:t>3</a:t>
            </a:r>
            <a:endParaRPr>
              <a:solidFill>
                <a:schemeClr val="lt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Relationship Id="rId4" Type="http://schemas.openxmlformats.org/officeDocument/2006/relationships/hyperlink" Target="https://www.ces.ncsu.edu/local-county-center/" TargetMode="External"/><Relationship Id="rId5" Type="http://schemas.openxmlformats.org/officeDocument/2006/relationships/hyperlink" Target="https://nc4h.ces.ncsu.edu/healthy-living/" TargetMode="External"/><Relationship Id="rId6" Type="http://schemas.openxmlformats.org/officeDocument/2006/relationships/hyperlink" Target="mailto:kbridge3@ncsu.edu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pixabay.com/illustrations/question-mark-consider-think-2318030/" TargetMode="External"/><Relationship Id="rId4" Type="http://schemas.openxmlformats.org/officeDocument/2006/relationships/hyperlink" Target="https://pixabay.com/photos/run-running-sport-fitness-healthy-750466/" TargetMode="External"/><Relationship Id="rId5" Type="http://schemas.openxmlformats.org/officeDocument/2006/relationships/hyperlink" Target="https://unsplash.com/photos/3y1zF4hIPCg" TargetMode="External"/><Relationship Id="rId6" Type="http://schemas.openxmlformats.org/officeDocument/2006/relationships/hyperlink" Target="https://unsplash.com/photos/WLlW03JZGBE" TargetMode="External"/><Relationship Id="rId7" Type="http://schemas.openxmlformats.org/officeDocument/2006/relationships/hyperlink" Target="https://unsplash.com/photos/cXkrqY2wFyc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Relationship Id="rId4" Type="http://schemas.openxmlformats.org/officeDocument/2006/relationships/image" Target="../media/image26.png"/><Relationship Id="rId9" Type="http://schemas.openxmlformats.org/officeDocument/2006/relationships/image" Target="../media/image3.png"/><Relationship Id="rId5" Type="http://schemas.openxmlformats.org/officeDocument/2006/relationships/image" Target="../media/image18.png"/><Relationship Id="rId6" Type="http://schemas.openxmlformats.org/officeDocument/2006/relationships/image" Target="../media/image28.png"/><Relationship Id="rId7" Type="http://schemas.openxmlformats.org/officeDocument/2006/relationships/image" Target="../media/image5.png"/><Relationship Id="rId8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g"/><Relationship Id="rId4" Type="http://schemas.openxmlformats.org/officeDocument/2006/relationships/image" Target="../media/image1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g"/><Relationship Id="rId4" Type="http://schemas.openxmlformats.org/officeDocument/2006/relationships/image" Target="../media/image24.png"/><Relationship Id="rId9" Type="http://schemas.openxmlformats.org/officeDocument/2006/relationships/image" Target="../media/image14.png"/><Relationship Id="rId5" Type="http://schemas.openxmlformats.org/officeDocument/2006/relationships/image" Target="../media/image22.png"/><Relationship Id="rId6" Type="http://schemas.openxmlformats.org/officeDocument/2006/relationships/image" Target="../media/image27.png"/><Relationship Id="rId7" Type="http://schemas.openxmlformats.org/officeDocument/2006/relationships/image" Target="../media/image9.png"/><Relationship Id="rId8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It Is Possible!</a:t>
            </a:r>
            <a:endParaRPr/>
          </a:p>
        </p:txBody>
      </p:sp>
      <p:pic>
        <p:nvPicPr>
          <p:cNvPr id="125" name="Google Shape;12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40763" y="1365701"/>
            <a:ext cx="4510475" cy="4327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1"/>
          <p:cNvSpPr txBox="1"/>
          <p:nvPr>
            <p:ph type="title"/>
          </p:nvPr>
        </p:nvSpPr>
        <p:spPr>
          <a:xfrm>
            <a:off x="838200" y="11497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It’s In The Numbers</a:t>
            </a:r>
            <a:endParaRPr b="1"/>
          </a:p>
        </p:txBody>
      </p:sp>
      <p:sp>
        <p:nvSpPr>
          <p:cNvPr id="131" name="Google Shape;131;p21"/>
          <p:cNvSpPr/>
          <p:nvPr/>
        </p:nvSpPr>
        <p:spPr>
          <a:xfrm>
            <a:off x="3966775" y="1115050"/>
            <a:ext cx="4637700" cy="50916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2" name="Google Shape;13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57075" y="1238350"/>
            <a:ext cx="4442376" cy="484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2"/>
          <p:cNvSpPr txBox="1"/>
          <p:nvPr>
            <p:ph type="title"/>
          </p:nvPr>
        </p:nvSpPr>
        <p:spPr>
          <a:xfrm>
            <a:off x="838200" y="78950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/>
              <a:t>It’s In The Numbers</a:t>
            </a:r>
            <a:endParaRPr/>
          </a:p>
        </p:txBody>
      </p:sp>
      <p:sp>
        <p:nvSpPr>
          <p:cNvPr id="138" name="Google Shape;138;p22"/>
          <p:cNvSpPr/>
          <p:nvPr/>
        </p:nvSpPr>
        <p:spPr>
          <a:xfrm>
            <a:off x="3473400" y="1124900"/>
            <a:ext cx="4548900" cy="49734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9" name="Google Shape;13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30475" y="1180650"/>
            <a:ext cx="4434951" cy="484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Family Corner / Community Corner</a:t>
            </a:r>
            <a:endParaRPr b="1"/>
          </a:p>
        </p:txBody>
      </p:sp>
      <p:sp>
        <p:nvSpPr>
          <p:cNvPr id="145" name="Google Shape;145;p23"/>
          <p:cNvSpPr/>
          <p:nvPr/>
        </p:nvSpPr>
        <p:spPr>
          <a:xfrm>
            <a:off x="2619300" y="1449100"/>
            <a:ext cx="6953400" cy="42198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6" name="Google Shape;14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7863" y="1559100"/>
            <a:ext cx="6656275" cy="3999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4"/>
          <p:cNvSpPr txBox="1"/>
          <p:nvPr/>
        </p:nvSpPr>
        <p:spPr>
          <a:xfrm>
            <a:off x="838200" y="1825625"/>
            <a:ext cx="10515600" cy="8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00000"/>
                </a:solidFill>
              </a:rPr>
              <a:t>This presentation was developed by North Carolina 4-H for use by the 4-H </a:t>
            </a:r>
            <a:r>
              <a:rPr i="1" lang="en-US" sz="1200">
                <a:solidFill>
                  <a:srgbClr val="000000"/>
                </a:solidFill>
              </a:rPr>
              <a:t>Health Rocks!®</a:t>
            </a:r>
            <a:r>
              <a:rPr lang="en-US" sz="1200">
                <a:solidFill>
                  <a:srgbClr val="000000"/>
                </a:solidFill>
              </a:rPr>
              <a:t> program and its trained facilitators. This content should only be used by those who are authorized by North Carolina 4-H and are trained to implement this program. If you are viewing this information and have not been trained in the </a:t>
            </a:r>
            <a:r>
              <a:rPr i="1" lang="en-US" sz="1200">
                <a:solidFill>
                  <a:srgbClr val="000000"/>
                </a:solidFill>
              </a:rPr>
              <a:t>Health Rocks!®, </a:t>
            </a:r>
            <a:r>
              <a:rPr lang="en-US" sz="1200">
                <a:solidFill>
                  <a:srgbClr val="000000"/>
                </a:solidFill>
              </a:rPr>
              <a:t>please contact your local North Carolina 4-H Agent.</a:t>
            </a:r>
            <a:r>
              <a:rPr i="1" lang="en-US" sz="1200">
                <a:solidFill>
                  <a:srgbClr val="000000"/>
                </a:solidFill>
              </a:rPr>
              <a:t> </a:t>
            </a:r>
            <a:endParaRPr sz="1200">
              <a:solidFill>
                <a:srgbClr val="000000"/>
              </a:solidFill>
            </a:endParaRPr>
          </a:p>
        </p:txBody>
      </p:sp>
      <p:pic>
        <p:nvPicPr>
          <p:cNvPr id="152" name="Google Shape;15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3062" y="619863"/>
            <a:ext cx="4905875" cy="94695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4"/>
          <p:cNvSpPr txBox="1"/>
          <p:nvPr/>
        </p:nvSpPr>
        <p:spPr>
          <a:xfrm>
            <a:off x="757038" y="3024600"/>
            <a:ext cx="5258100" cy="26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000000"/>
                </a:solidFill>
              </a:rPr>
              <a:t>For questions regarding the NC 4-H programs, contact your local 4-H Agent. </a:t>
            </a:r>
            <a:endParaRPr b="1" sz="12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1200" u="sng">
                <a:solidFill>
                  <a:srgbClr val="0563C1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Click here to find your county center! </a:t>
            </a:r>
            <a:endParaRPr b="1" sz="1200">
              <a:solidFill>
                <a:srgbClr val="000000"/>
              </a:solidFill>
            </a:endParaRPr>
          </a:p>
        </p:txBody>
      </p:sp>
      <p:sp>
        <p:nvSpPr>
          <p:cNvPr id="154" name="Google Shape;154;p24"/>
          <p:cNvSpPr txBox="1"/>
          <p:nvPr/>
        </p:nvSpPr>
        <p:spPr>
          <a:xfrm>
            <a:off x="6176863" y="3024600"/>
            <a:ext cx="5258100" cy="26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000000"/>
                </a:solidFill>
              </a:rPr>
              <a:t>For more information about NC 4-H Healthy Living programs, visit our website! </a:t>
            </a:r>
            <a:endParaRPr b="1" sz="12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1200" u="sng">
                <a:solidFill>
                  <a:srgbClr val="0563C1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Click here to learn more about North Carolina 4-H Healthy Living.</a:t>
            </a:r>
            <a:endParaRPr b="1" sz="12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000000"/>
                </a:solidFill>
              </a:rPr>
              <a:t>For questions regarding content related to the NC 4-H </a:t>
            </a:r>
            <a:r>
              <a:rPr b="1" i="1" lang="en-US" sz="1200">
                <a:solidFill>
                  <a:srgbClr val="000000"/>
                </a:solidFill>
              </a:rPr>
              <a:t>Health Rocks!®</a:t>
            </a:r>
            <a:r>
              <a:rPr b="1" lang="en-US" sz="1200">
                <a:solidFill>
                  <a:srgbClr val="000000"/>
                </a:solidFill>
              </a:rPr>
              <a:t> program, contact the NC 4-H Healthy Living Coordinator.</a:t>
            </a:r>
            <a:endParaRPr b="1" sz="12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000000"/>
                </a:solidFill>
              </a:rPr>
              <a:t>Kenan Bridges</a:t>
            </a:r>
            <a:endParaRPr b="1" sz="12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00000"/>
                </a:solidFill>
              </a:rPr>
              <a:t>NC 4-H Healthy Living Coordinator</a:t>
            </a:r>
            <a:endParaRPr sz="12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>
                <a:solidFill>
                  <a:srgbClr val="0563C1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kbridge3@ncsu.edu</a:t>
            </a:r>
            <a:endParaRPr sz="12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References</a:t>
            </a:r>
            <a:endParaRPr b="1"/>
          </a:p>
        </p:txBody>
      </p:sp>
      <p:sp>
        <p:nvSpPr>
          <p:cNvPr id="160" name="Google Shape;160;p25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000"/>
              <a:t>1. Lachmann-Anke, P., &amp; Lachmann-Anke, M. (n.d.). [Animated person with question marks]. Pixabay. </a:t>
            </a:r>
            <a:r>
              <a:rPr lang="en-US" sz="2000" u="sng">
                <a:solidFill>
                  <a:schemeClr val="hlink"/>
                </a:solidFill>
                <a:hlinkClick r:id="rId3"/>
              </a:rPr>
              <a:t>https://pixabay.com/illustrations/question-mark-consider-think-2318030/</a:t>
            </a:r>
            <a:endParaRPr sz="20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/>
              <a:t>2. Wokandapix. (n.d.). [Photograph of tennis shoes]. USA. Pixabay. </a:t>
            </a:r>
            <a:r>
              <a:rPr lang="en-US" sz="2000" u="sng">
                <a:solidFill>
                  <a:schemeClr val="hlink"/>
                </a:solidFill>
                <a:hlinkClick r:id="rId4"/>
              </a:rPr>
              <a:t>https://pixabay.com/photos/run-running-sport-fitness-healthy-750466/</a:t>
            </a:r>
            <a:endParaRPr sz="20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000"/>
              <a:t>3. Gauster, H. (n.d.). </a:t>
            </a:r>
            <a:r>
              <a:rPr i="1" lang="en-US" sz="2000"/>
              <a:t>You’ve got your work cut out for you</a:t>
            </a:r>
            <a:r>
              <a:rPr lang="en-US" sz="2000"/>
              <a:t> [Photograph]. Graz, Austria. Unsplash.</a:t>
            </a:r>
            <a:r>
              <a:rPr lang="en-US" sz="2000" u="sng">
                <a:solidFill>
                  <a:schemeClr val="hlink"/>
                </a:solidFill>
                <a:hlinkClick r:id="rId5"/>
              </a:rPr>
              <a:t>https://unsplash.com/photos/3y1zF4hIPCg</a:t>
            </a:r>
            <a:endParaRPr sz="20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000"/>
              <a:t>4. Teirlinck, M. (n.d.). </a:t>
            </a:r>
            <a:r>
              <a:rPr i="1" lang="en-US" sz="2000"/>
              <a:t>Celebrating the party boy with confetti!</a:t>
            </a:r>
            <a:r>
              <a:rPr lang="en-US" sz="2000"/>
              <a:t> [Photograph]. Beernem, Belgium. Unsplash. </a:t>
            </a:r>
            <a:r>
              <a:rPr lang="en-US" sz="2000" u="sng">
                <a:solidFill>
                  <a:schemeClr val="hlink"/>
                </a:solidFill>
                <a:hlinkClick r:id="rId6"/>
              </a:rPr>
              <a:t>https://unsplash.com/photos/WLlW03JZGBE</a:t>
            </a:r>
            <a:endParaRPr sz="20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000"/>
              <a:t>5. Sikkema, K. (n.d.). </a:t>
            </a:r>
            <a:r>
              <a:rPr i="1" lang="en-US" sz="2000"/>
              <a:t>Design work</a:t>
            </a:r>
            <a:r>
              <a:rPr lang="en-US" sz="2000"/>
              <a:t>. [Photograph]. Unsplash. </a:t>
            </a:r>
            <a:r>
              <a:rPr lang="en-US" sz="2000" u="sng">
                <a:solidFill>
                  <a:schemeClr val="hlink"/>
                </a:solidFill>
                <a:hlinkClick r:id="rId7"/>
              </a:rPr>
              <a:t>https://unsplash.com/photos/cXkrqY2wFyc</a:t>
            </a:r>
            <a:endParaRPr sz="20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32383" y="467165"/>
            <a:ext cx="4621064" cy="343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38550" y="467166"/>
            <a:ext cx="1941134" cy="1440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38550" y="2456532"/>
            <a:ext cx="1941134" cy="1440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32385" y="1139945"/>
            <a:ext cx="4621066" cy="2287949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2"/>
          <p:cNvSpPr txBox="1"/>
          <p:nvPr/>
        </p:nvSpPr>
        <p:spPr>
          <a:xfrm>
            <a:off x="5880917" y="976433"/>
            <a:ext cx="2718900" cy="43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latin typeface="Comic Sans MS"/>
                <a:ea typeface="Comic Sans MS"/>
                <a:cs typeface="Comic Sans MS"/>
                <a:sym typeface="Comic Sans MS"/>
              </a:rPr>
              <a:t>Welcome to</a:t>
            </a:r>
            <a:endParaRPr b="1" sz="23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56" name="Google Shape;56;p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72974" y="3988834"/>
            <a:ext cx="5100763" cy="2869169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2"/>
          <p:cNvSpPr txBox="1"/>
          <p:nvPr/>
        </p:nvSpPr>
        <p:spPr>
          <a:xfrm>
            <a:off x="2638567" y="541233"/>
            <a:ext cx="1941300" cy="12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/>
              <a:t>Videos</a:t>
            </a:r>
            <a:endParaRPr b="1" sz="2300"/>
          </a:p>
        </p:txBody>
      </p:sp>
      <p:pic>
        <p:nvPicPr>
          <p:cNvPr id="58" name="Google Shape;58;p1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10285997" y="3988833"/>
            <a:ext cx="1441540" cy="1288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337300" y="3897468"/>
            <a:ext cx="420459" cy="717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757767" y="4187234"/>
            <a:ext cx="420467" cy="427601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2"/>
          <p:cNvSpPr txBox="1"/>
          <p:nvPr/>
        </p:nvSpPr>
        <p:spPr>
          <a:xfrm>
            <a:off x="2638567" y="2533000"/>
            <a:ext cx="1941300" cy="12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/>
              <a:t>Worksheets</a:t>
            </a:r>
            <a:endParaRPr b="1" sz="23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4-H Pledge</a:t>
            </a:r>
            <a:endParaRPr b="1"/>
          </a:p>
        </p:txBody>
      </p:sp>
      <p:sp>
        <p:nvSpPr>
          <p:cNvPr id="67" name="Google Shape;67;p13"/>
          <p:cNvSpPr txBox="1"/>
          <p:nvPr>
            <p:ph idx="1" type="body"/>
          </p:nvPr>
        </p:nvSpPr>
        <p:spPr>
          <a:xfrm>
            <a:off x="838200" y="1825625"/>
            <a:ext cx="65343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5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700"/>
              <a:t>I pledge My Head to clearer thinking,</a:t>
            </a:r>
            <a:endParaRPr sz="2700"/>
          </a:p>
          <a:p>
            <a:pPr indent="0" lvl="0" marL="0" rtl="0" algn="l">
              <a:lnSpc>
                <a:spcPct val="115000"/>
              </a:lnSpc>
              <a:spcBef>
                <a:spcPts val="5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700"/>
              <a:t>My Heart to greater loyalty,</a:t>
            </a:r>
            <a:endParaRPr sz="2700"/>
          </a:p>
          <a:p>
            <a:pPr indent="0" lvl="0" marL="0" rtl="0" algn="l">
              <a:lnSpc>
                <a:spcPct val="115000"/>
              </a:lnSpc>
              <a:spcBef>
                <a:spcPts val="5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700"/>
              <a:t>My Hands to larger service,</a:t>
            </a:r>
            <a:endParaRPr sz="2700"/>
          </a:p>
          <a:p>
            <a:pPr indent="0" lvl="0" marL="0" rtl="0" algn="l">
              <a:lnSpc>
                <a:spcPct val="115000"/>
              </a:lnSpc>
              <a:spcBef>
                <a:spcPts val="5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700"/>
              <a:t>&amp; My Health to better living,</a:t>
            </a:r>
            <a:endParaRPr sz="2700"/>
          </a:p>
          <a:p>
            <a:pPr indent="0" lvl="0" marL="0" rtl="0" algn="l">
              <a:lnSpc>
                <a:spcPct val="115000"/>
              </a:lnSpc>
              <a:spcBef>
                <a:spcPts val="5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700"/>
              <a:t>for my club, my community, my country, and my world.</a:t>
            </a:r>
            <a:endParaRPr sz="2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8" name="Google Shape;68;p13"/>
          <p:cNvGrpSpPr/>
          <p:nvPr/>
        </p:nvGrpSpPr>
        <p:grpSpPr>
          <a:xfrm>
            <a:off x="8095050" y="1177372"/>
            <a:ext cx="3121067" cy="3808940"/>
            <a:chOff x="5372525" y="0"/>
            <a:chExt cx="3459779" cy="4707625"/>
          </a:xfrm>
        </p:grpSpPr>
        <p:pic>
          <p:nvPicPr>
            <p:cNvPr id="69" name="Google Shape;69;p1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372525" y="3595950"/>
              <a:ext cx="3459774" cy="1111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" name="Google Shape;70;p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372528" y="0"/>
              <a:ext cx="3459776" cy="351975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32383" y="467165"/>
            <a:ext cx="4621064" cy="343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38550" y="467166"/>
            <a:ext cx="1941134" cy="1440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38550" y="2456532"/>
            <a:ext cx="1941134" cy="1440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64524" y="650263"/>
            <a:ext cx="1807457" cy="894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72974" y="3988834"/>
            <a:ext cx="5100763" cy="286916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4"/>
          <p:cNvSpPr txBox="1"/>
          <p:nvPr/>
        </p:nvSpPr>
        <p:spPr>
          <a:xfrm>
            <a:off x="2638567" y="541233"/>
            <a:ext cx="1941300" cy="12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latin typeface="Comic Sans MS"/>
                <a:ea typeface="Comic Sans MS"/>
                <a:cs typeface="Comic Sans MS"/>
                <a:sym typeface="Comic Sans MS"/>
              </a:rPr>
              <a:t>Learn:</a:t>
            </a:r>
            <a:endParaRPr sz="15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81" name="Google Shape;81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10285997" y="3988833"/>
            <a:ext cx="1441540" cy="1288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337300" y="3897468"/>
            <a:ext cx="420459" cy="717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757767" y="4187234"/>
            <a:ext cx="420467" cy="427601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4"/>
          <p:cNvSpPr txBox="1"/>
          <p:nvPr/>
        </p:nvSpPr>
        <p:spPr>
          <a:xfrm>
            <a:off x="2638567" y="2533000"/>
            <a:ext cx="1941300" cy="12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Activity:</a:t>
            </a:r>
            <a:endParaRPr sz="15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5" name="Google Shape;85;p14"/>
          <p:cNvSpPr txBox="1"/>
          <p:nvPr/>
        </p:nvSpPr>
        <p:spPr>
          <a:xfrm>
            <a:off x="5175600" y="1360200"/>
            <a:ext cx="2485500" cy="71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latin typeface="Comic Sans MS"/>
                <a:ea typeface="Comic Sans MS"/>
                <a:cs typeface="Comic Sans MS"/>
                <a:sym typeface="Comic Sans MS"/>
              </a:rPr>
              <a:t>Today’s Lesson:</a:t>
            </a:r>
            <a:endParaRPr b="1" sz="23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6" name="Google Shape;86;p14"/>
          <p:cNvSpPr txBox="1"/>
          <p:nvPr/>
        </p:nvSpPr>
        <p:spPr>
          <a:xfrm>
            <a:off x="5709721" y="2077400"/>
            <a:ext cx="3066300" cy="110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/>
              <a:t>I Can Do It!</a:t>
            </a:r>
            <a:endParaRPr b="1" sz="32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Review</a:t>
            </a:r>
            <a:endParaRPr b="1"/>
          </a:p>
        </p:txBody>
      </p:sp>
      <p:sp>
        <p:nvSpPr>
          <p:cNvPr id="92" name="Google Shape;92;p15"/>
          <p:cNvSpPr txBox="1"/>
          <p:nvPr>
            <p:ph idx="1" type="body"/>
          </p:nvPr>
        </p:nvSpPr>
        <p:spPr>
          <a:xfrm>
            <a:off x="838200" y="1443450"/>
            <a:ext cx="10515600" cy="923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400"/>
              <a:t>What did we learn last time?</a:t>
            </a:r>
            <a:endParaRPr sz="3400"/>
          </a:p>
        </p:txBody>
      </p:sp>
      <p:pic>
        <p:nvPicPr>
          <p:cNvPr id="93" name="Google Shape;9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3325" y="1690825"/>
            <a:ext cx="4186049" cy="4186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6"/>
          <p:cNvSpPr txBox="1"/>
          <p:nvPr>
            <p:ph type="title"/>
          </p:nvPr>
        </p:nvSpPr>
        <p:spPr>
          <a:xfrm>
            <a:off x="838200" y="57250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/>
              <a:t>Warmup Time!</a:t>
            </a:r>
            <a:endParaRPr/>
          </a:p>
        </p:txBody>
      </p:sp>
      <p:pic>
        <p:nvPicPr>
          <p:cNvPr id="99" name="Google Shape;9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9000" y="1053763"/>
            <a:ext cx="6334001" cy="475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7"/>
          <p:cNvSpPr txBox="1"/>
          <p:nvPr>
            <p:ph type="title"/>
          </p:nvPr>
        </p:nvSpPr>
        <p:spPr>
          <a:xfrm>
            <a:off x="838200" y="32227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Self Efficacy</a:t>
            </a:r>
            <a:endParaRPr b="1"/>
          </a:p>
        </p:txBody>
      </p:sp>
      <p:sp>
        <p:nvSpPr>
          <p:cNvPr id="105" name="Google Shape;105;p17"/>
          <p:cNvSpPr/>
          <p:nvPr/>
        </p:nvSpPr>
        <p:spPr>
          <a:xfrm>
            <a:off x="3066150" y="1395425"/>
            <a:ext cx="6059700" cy="43941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6" name="Google Shape;10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0150" y="1535426"/>
            <a:ext cx="5831700" cy="4114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8"/>
          <p:cNvSpPr txBox="1"/>
          <p:nvPr>
            <p:ph type="title"/>
          </p:nvPr>
        </p:nvSpPr>
        <p:spPr>
          <a:xfrm>
            <a:off x="838200" y="108550"/>
            <a:ext cx="10515600" cy="105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Is It Possible?</a:t>
            </a:r>
            <a:endParaRPr b="1"/>
          </a:p>
        </p:txBody>
      </p:sp>
      <p:pic>
        <p:nvPicPr>
          <p:cNvPr id="112" name="Google Shape;11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8936" y="875938"/>
            <a:ext cx="5411974" cy="4790374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8"/>
          <p:cNvSpPr txBox="1"/>
          <p:nvPr/>
        </p:nvSpPr>
        <p:spPr>
          <a:xfrm>
            <a:off x="3934963" y="5419700"/>
            <a:ext cx="4479900" cy="2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Without lifting your pencil, draw through all nine dots using only four straight lines.</a:t>
            </a:r>
            <a:endParaRPr b="1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/>
          <p:nvPr>
            <p:ph type="title"/>
          </p:nvPr>
        </p:nvSpPr>
        <p:spPr>
          <a:xfrm>
            <a:off x="552575" y="365125"/>
            <a:ext cx="109335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How Did You Do?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Was Anyone Successful?</a:t>
            </a:r>
            <a:endParaRPr b="1"/>
          </a:p>
        </p:txBody>
      </p:sp>
      <p:pic>
        <p:nvPicPr>
          <p:cNvPr id="119" name="Google Shape;11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3850" y="1690825"/>
            <a:ext cx="5870951" cy="3913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