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9884608405_0_2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9884608405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11:</a:t>
            </a:r>
            <a:endParaRPr b="1"/>
          </a:p>
          <a:p>
            <a:pPr indent="0" lvl="0" marL="0" rtl="0" algn="l">
              <a:spcBef>
                <a:spcPts val="0"/>
              </a:spcBef>
              <a:spcAft>
                <a:spcPts val="0"/>
              </a:spcAft>
              <a:buClr>
                <a:schemeClr val="dk1"/>
              </a:buClr>
              <a:buSzPts val="1100"/>
              <a:buFont typeface="Arial"/>
              <a:buNone/>
            </a:pPr>
            <a:r>
              <a:rPr lang="en-US">
                <a:solidFill>
                  <a:schemeClr val="dk1"/>
                </a:solidFill>
              </a:rPr>
              <a:t>[Modified Activity] Have students fold a piece of paper into fourths. Tell students to label each fourth with the headings shown in the </a:t>
            </a:r>
            <a:r>
              <a:rPr b="1" lang="en-US">
                <a:solidFill>
                  <a:schemeClr val="dk1"/>
                </a:solidFill>
              </a:rPr>
              <a:t>SYMPTOMS OF STRESS Handout</a:t>
            </a:r>
            <a:r>
              <a:rPr lang="en-US">
                <a:solidFill>
                  <a:schemeClr val="dk1"/>
                </a:solidFill>
              </a:rPr>
              <a:t>. Have students write down which symptoms of stress (it can be both mild and extreme stress) they experience under the corresponding heading. When they have finished, have them write an “X” by those symptoms they experience when they feel a lot of stress. Ask them to share and discuss those.</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This activity was modified so that it could be done with having the handout.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Step 12:</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Step 13:</a:t>
            </a:r>
            <a:endParaRPr b="1"/>
          </a:p>
          <a:p>
            <a:pPr indent="0" lvl="0" marL="0" rtl="0" algn="l">
              <a:spcBef>
                <a:spcPts val="0"/>
              </a:spcBef>
              <a:spcAft>
                <a:spcPts val="0"/>
              </a:spcAft>
              <a:buNone/>
            </a:pPr>
            <a:r>
              <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97a5a9bd1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97a5a9bd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14:</a:t>
            </a:r>
            <a:endParaRPr b="1"/>
          </a:p>
          <a:p>
            <a:pPr indent="0" lvl="0" marL="0" rtl="0" algn="l">
              <a:spcBef>
                <a:spcPts val="0"/>
              </a:spcBef>
              <a:spcAft>
                <a:spcPts val="0"/>
              </a:spcAft>
              <a:buNone/>
            </a:pPr>
            <a:r>
              <a:t/>
            </a:r>
            <a:endParaRP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955865d7fb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955865d7f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9884608405_0_1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9884608405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98846084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 name="Google Shape;49;g98846084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9884608405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988460840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9884608405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9884608405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9884608405_0_1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9884608405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1:</a:t>
            </a:r>
            <a:endParaRPr b="1"/>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9832fa0532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9832fa0532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solidFill>
                  <a:schemeClr val="dk1"/>
                </a:solidFill>
              </a:rPr>
              <a:t>To get students active at the beginning of the virtual lesson, choose one of the warm-ups from the list.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9884608405_0_2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9884608405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2:</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If using Zoom, you can use the annotate feature to record their answers.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Step 3:</a:t>
            </a:r>
            <a:endParaRPr b="1"/>
          </a:p>
          <a:p>
            <a:pPr indent="0" lvl="0" marL="0" rtl="0" algn="l">
              <a:spcBef>
                <a:spcPts val="0"/>
              </a:spcBef>
              <a:spcAft>
                <a:spcPts val="0"/>
              </a:spcAft>
              <a:buNone/>
            </a:pPr>
            <a:r>
              <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9884608405_0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9884608405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solidFill>
                  <a:schemeClr val="dk1"/>
                </a:solidFill>
              </a:rPr>
              <a:t>Step 4:</a:t>
            </a:r>
            <a:endParaRPr b="1">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[Modified Activity] Using the </a:t>
            </a:r>
            <a:r>
              <a:rPr b="1" lang="en-US">
                <a:solidFill>
                  <a:schemeClr val="dk1"/>
                </a:solidFill>
              </a:rPr>
              <a:t>WHAT IS CAUSING MY STRESS? Handout </a:t>
            </a:r>
            <a:r>
              <a:rPr lang="en-US">
                <a:solidFill>
                  <a:schemeClr val="dk1"/>
                </a:solidFill>
              </a:rPr>
              <a:t>on this slide, read each scenario aloud and have the students write their level of stress caused by each item on a piece of paper.</a:t>
            </a:r>
            <a:endParaRPr>
              <a:solidFill>
                <a:schemeClr val="dk1"/>
              </a:solidFill>
            </a:endParaRPr>
          </a:p>
          <a:p>
            <a:pPr indent="0" lvl="0" marL="0" rtl="0" algn="l">
              <a:spcBef>
                <a:spcPts val="0"/>
              </a:spcBef>
              <a:spcAft>
                <a:spcPts val="0"/>
              </a:spcAft>
              <a:buNone/>
            </a:pPr>
            <a:r>
              <a:rPr b="1" lang="en-US">
                <a:solidFill>
                  <a:schemeClr val="dk1"/>
                </a:solidFill>
              </a:rPr>
              <a:t>Tips:</a:t>
            </a:r>
            <a:endParaRPr b="1">
              <a:solidFill>
                <a:schemeClr val="dk1"/>
              </a:solidFill>
            </a:endParaRPr>
          </a:p>
          <a:p>
            <a:pPr indent="0" lvl="0" marL="0" rtl="0" algn="l">
              <a:spcBef>
                <a:spcPts val="0"/>
              </a:spcBef>
              <a:spcAft>
                <a:spcPts val="0"/>
              </a:spcAft>
              <a:buNone/>
            </a:pPr>
            <a:r>
              <a:rPr lang="en-US">
                <a:solidFill>
                  <a:schemeClr val="dk1"/>
                </a:solidFill>
              </a:rPr>
              <a:t>This activity was modified so that the activity could still be done without having the handout.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US">
                <a:solidFill>
                  <a:schemeClr val="dk1"/>
                </a:solidFill>
              </a:rPr>
              <a:t>Step 5:</a:t>
            </a:r>
            <a:endParaRPr b="1">
              <a:solidFill>
                <a:schemeClr val="dk1"/>
              </a:solidFill>
            </a:endParaRPr>
          </a:p>
          <a:p>
            <a:pPr indent="0" lvl="0" marL="0" rtl="0" algn="l">
              <a:spcBef>
                <a:spcPts val="0"/>
              </a:spcBef>
              <a:spcAft>
                <a:spcPts val="0"/>
              </a:spcAft>
              <a:buNone/>
            </a:pPr>
            <a:r>
              <a:rPr lang="en-US">
                <a:solidFill>
                  <a:schemeClr val="dk1"/>
                </a:solidFill>
              </a:rPr>
              <a:t>[Modified Activity] Instruct students to get two small cups from their kitchen and some paper towels. Tell students to fill both cups halfway full with water. Tell students that one of the cups of water represents them. Make sure to remind students to not get too close to the computer because we don’t want any water to accidentally spill on their computer.</a:t>
            </a:r>
            <a:endParaRPr>
              <a:solidFill>
                <a:schemeClr val="dk1"/>
              </a:solidFill>
            </a:endParaRPr>
          </a:p>
          <a:p>
            <a:pPr indent="0" lvl="0" marL="0" rtl="0" algn="l">
              <a:spcBef>
                <a:spcPts val="0"/>
              </a:spcBef>
              <a:spcAft>
                <a:spcPts val="0"/>
              </a:spcAft>
              <a:buNone/>
            </a:pPr>
            <a:r>
              <a:rPr b="1" lang="en-US">
                <a:solidFill>
                  <a:schemeClr val="dk1"/>
                </a:solidFill>
              </a:rPr>
              <a:t>Tips:</a:t>
            </a:r>
            <a:endParaRPr b="1">
              <a:solidFill>
                <a:schemeClr val="dk1"/>
              </a:solidFill>
            </a:endParaRPr>
          </a:p>
          <a:p>
            <a:pPr indent="0" lvl="0" marL="0" rtl="0" algn="l">
              <a:spcBef>
                <a:spcPts val="0"/>
              </a:spcBef>
              <a:spcAft>
                <a:spcPts val="0"/>
              </a:spcAft>
              <a:buNone/>
            </a:pPr>
            <a:r>
              <a:rPr lang="en-US">
                <a:solidFill>
                  <a:schemeClr val="dk1"/>
                </a:solidFill>
              </a:rPr>
              <a:t>This activity was modified so that it could be done without having the materials.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US">
                <a:solidFill>
                  <a:schemeClr val="dk1"/>
                </a:solidFill>
              </a:rPr>
              <a:t>Step 6:</a:t>
            </a:r>
            <a:endParaRPr b="1">
              <a:solidFill>
                <a:schemeClr val="dk1"/>
              </a:solidFill>
            </a:endParaRPr>
          </a:p>
          <a:p>
            <a:pPr indent="0" lvl="0" marL="0" rtl="0" algn="l">
              <a:spcBef>
                <a:spcPts val="0"/>
              </a:spcBef>
              <a:spcAft>
                <a:spcPts val="0"/>
              </a:spcAft>
              <a:buNone/>
            </a:pPr>
            <a:r>
              <a:rPr lang="en-US">
                <a:solidFill>
                  <a:schemeClr val="dk1"/>
                </a:solidFill>
              </a:rPr>
              <a:t>[Modified Activity] Read each of the stressors on the </a:t>
            </a:r>
            <a:r>
              <a:rPr b="1" lang="en-US">
                <a:solidFill>
                  <a:schemeClr val="dk1"/>
                </a:solidFill>
              </a:rPr>
              <a:t>WHAT IS CAUSING MY STRESS? Handout</a:t>
            </a:r>
            <a:r>
              <a:rPr lang="en-US">
                <a:solidFill>
                  <a:schemeClr val="dk1"/>
                </a:solidFill>
              </a:rPr>
              <a:t> on this slide. For each stressor, ask participants to pour a splash of water from one of the cups to the other cup for every point in the score. For example, three splashes for a score of three.</a:t>
            </a:r>
            <a:endParaRPr>
              <a:solidFill>
                <a:schemeClr val="dk1"/>
              </a:solidFill>
            </a:endParaRPr>
          </a:p>
          <a:p>
            <a:pPr indent="0" lvl="0" marL="0" rtl="0" algn="l">
              <a:spcBef>
                <a:spcPts val="0"/>
              </a:spcBef>
              <a:spcAft>
                <a:spcPts val="0"/>
              </a:spcAft>
              <a:buNone/>
            </a:pPr>
            <a:r>
              <a:rPr b="1" lang="en-US">
                <a:solidFill>
                  <a:schemeClr val="dk1"/>
                </a:solidFill>
              </a:rPr>
              <a:t>Tips:</a:t>
            </a:r>
            <a:endParaRPr b="1">
              <a:solidFill>
                <a:schemeClr val="dk1"/>
              </a:solidFill>
            </a:endParaRPr>
          </a:p>
          <a:p>
            <a:pPr indent="0" lvl="0" marL="0" rtl="0" algn="l">
              <a:spcBef>
                <a:spcPts val="0"/>
              </a:spcBef>
              <a:spcAft>
                <a:spcPts val="0"/>
              </a:spcAft>
              <a:buNone/>
            </a:pPr>
            <a:r>
              <a:rPr lang="en-US">
                <a:solidFill>
                  <a:schemeClr val="dk1"/>
                </a:solidFill>
              </a:rPr>
              <a:t>This activity was modified so that it could be done without having the materials.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b="1" lang="en-US">
                <a:solidFill>
                  <a:schemeClr val="dk1"/>
                </a:solidFill>
              </a:rPr>
              <a:t>Step 7:</a:t>
            </a:r>
            <a:endParaRPr b="1">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SHARE: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 How might the cup having water poured into it represent a person who has stress in their life, or a person who might be adding more stress to their life?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 If someone is not getting rid of some stress, what might happen?</a:t>
            </a:r>
            <a:endParaRPr>
              <a:solidFill>
                <a:schemeClr val="dk1"/>
              </a:solidFill>
            </a:endParaRPr>
          </a:p>
          <a:p>
            <a:pPr indent="0" lvl="0" marL="0" rtl="0" algn="l">
              <a:spcBef>
                <a:spcPts val="0"/>
              </a:spcBef>
              <a:spcAft>
                <a:spcPts val="0"/>
              </a:spcAft>
              <a:buNone/>
            </a:pPr>
            <a:r>
              <a:rPr lang="en-US">
                <a:solidFill>
                  <a:schemeClr val="dk1"/>
                </a:solidFill>
              </a:rPr>
              <a:t>■ How is your body going to feel when stress builds up?</a:t>
            </a:r>
            <a:endParaRPr>
              <a:solidFill>
                <a:schemeClr val="dk1"/>
              </a:solidFill>
            </a:endParaRPr>
          </a:p>
          <a:p>
            <a:pPr indent="0" lvl="0" marL="0" rtl="0" algn="l">
              <a:spcBef>
                <a:spcPts val="0"/>
              </a:spcBef>
              <a:spcAft>
                <a:spcPts val="0"/>
              </a:spcAft>
              <a:buNone/>
            </a:pPr>
            <a:r>
              <a:rPr b="1" lang="en-US">
                <a:solidFill>
                  <a:schemeClr val="dk1"/>
                </a:solidFill>
              </a:rPr>
              <a:t>Tips:</a:t>
            </a:r>
            <a:endParaRPr b="1">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This activity was modified so that the questions would correspond to the modified activities in the previous steps.</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9884608405_0_2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9884608405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solidFill>
                  <a:schemeClr val="dk1"/>
                </a:solidFill>
              </a:rPr>
              <a:t>Step 8:</a:t>
            </a:r>
            <a:endParaRPr b="1"/>
          </a:p>
          <a:p>
            <a:pPr indent="0" lvl="0" marL="0" rtl="0" algn="l">
              <a:spcBef>
                <a:spcPts val="0"/>
              </a:spcBef>
              <a:spcAft>
                <a:spcPts val="0"/>
              </a:spcAft>
              <a:buNone/>
            </a:pPr>
            <a:r>
              <a:rPr b="1" lang="en-US"/>
              <a:t>Step 9:</a:t>
            </a:r>
            <a:endParaRPr b="1"/>
          </a:p>
          <a:p>
            <a:pPr indent="0" lvl="0" marL="0" rtl="0" algn="l">
              <a:spcBef>
                <a:spcPts val="0"/>
              </a:spcBef>
              <a:spcAft>
                <a:spcPts val="0"/>
              </a:spcAft>
              <a:buNone/>
            </a:pPr>
            <a:r>
              <a:rPr lang="en-US"/>
              <a:t>[</a:t>
            </a:r>
            <a:r>
              <a:rPr lang="en-US"/>
              <a:t>Modified</a:t>
            </a:r>
            <a:r>
              <a:rPr lang="en-US"/>
              <a:t> Activity] To highlight the feeling of stress, even in a fun situation, have the youth participate in this activity. Tell the group that they are going to take part in a scavenger hunt in their house. Explain to them that the goal of the activity is to find the selected item and return to the computer before the timer goes off. There will be several rounds. Each round, you will set the timer for less time. If the student doesn’t make it back to the computer with the item before the timer goes off, they will have to stand with there hands on their head. This will help the students still feel included. They will have to do this for the rest of the game.</a:t>
            </a:r>
            <a:r>
              <a:rPr lang="en-US">
                <a:solidFill>
                  <a:schemeClr val="dk1"/>
                </a:solidFill>
              </a:rPr>
              <a:t> The last item will be specifically challenging in order to simulate the feeling of stress.</a:t>
            </a:r>
            <a:r>
              <a:rPr lang="en-US"/>
              <a:t> The order of the object and the time limit that the students have is listed below:</a:t>
            </a:r>
            <a:endParaRPr/>
          </a:p>
          <a:p>
            <a:pPr indent="-298450" lvl="0" marL="457200" rtl="0" algn="l">
              <a:spcBef>
                <a:spcPts val="0"/>
              </a:spcBef>
              <a:spcAft>
                <a:spcPts val="0"/>
              </a:spcAft>
              <a:buSzPts val="1100"/>
              <a:buAutoNum type="arabicPeriod"/>
            </a:pPr>
            <a:r>
              <a:rPr lang="en-US"/>
              <a:t>30 seconds--a pillow</a:t>
            </a:r>
            <a:endParaRPr/>
          </a:p>
          <a:p>
            <a:pPr indent="-298450" lvl="0" marL="457200" rtl="0" algn="l">
              <a:spcBef>
                <a:spcPts val="0"/>
              </a:spcBef>
              <a:spcAft>
                <a:spcPts val="0"/>
              </a:spcAft>
              <a:buSzPts val="1100"/>
              <a:buAutoNum type="arabicPeriod"/>
            </a:pPr>
            <a:r>
              <a:rPr lang="en-US"/>
              <a:t>25 seconds--something that is in the shape of a circle</a:t>
            </a:r>
            <a:endParaRPr/>
          </a:p>
          <a:p>
            <a:pPr indent="-298450" lvl="0" marL="457200" rtl="0" algn="l">
              <a:spcBef>
                <a:spcPts val="0"/>
              </a:spcBef>
              <a:spcAft>
                <a:spcPts val="0"/>
              </a:spcAft>
              <a:buSzPts val="1100"/>
              <a:buAutoNum type="arabicPeriod"/>
            </a:pPr>
            <a:r>
              <a:rPr lang="en-US"/>
              <a:t>20 seconds--something orange</a:t>
            </a:r>
            <a:endParaRPr/>
          </a:p>
          <a:p>
            <a:pPr indent="-298450" lvl="0" marL="457200" rtl="0" algn="l">
              <a:spcBef>
                <a:spcPts val="0"/>
              </a:spcBef>
              <a:spcAft>
                <a:spcPts val="0"/>
              </a:spcAft>
              <a:buSzPts val="1100"/>
              <a:buAutoNum type="arabicPeriod"/>
            </a:pPr>
            <a:r>
              <a:rPr lang="en-US"/>
              <a:t>15 seconds--a black notebook</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This activity was modified so that students could still experience the feeling of stress in a fun way while participating virtually.</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Step 10:</a:t>
            </a:r>
            <a:endParaRPr b="1"/>
          </a:p>
          <a:p>
            <a:pPr indent="0" lvl="0" marL="0" rtl="0" algn="l">
              <a:spcBef>
                <a:spcPts val="0"/>
              </a:spcBef>
              <a:spcAft>
                <a:spcPts val="0"/>
              </a:spcAft>
              <a:buNone/>
            </a:pPr>
            <a:r>
              <a:rPr lang="en-US"/>
              <a:t>[Modified Activity]</a:t>
            </a:r>
            <a:endParaRPr/>
          </a:p>
          <a:p>
            <a:pPr indent="0" lvl="0" marL="0" rtl="0" algn="l">
              <a:spcBef>
                <a:spcPts val="0"/>
              </a:spcBef>
              <a:spcAft>
                <a:spcPts val="0"/>
              </a:spcAft>
              <a:buClr>
                <a:schemeClr val="dk1"/>
              </a:buClr>
              <a:buSzPts val="1100"/>
              <a:buFont typeface="Arial"/>
              <a:buNone/>
            </a:pPr>
            <a:r>
              <a:rPr lang="en-US"/>
              <a:t>SHARE:</a:t>
            </a:r>
            <a:endParaRPr/>
          </a:p>
          <a:p>
            <a:pPr indent="0" lvl="0" marL="0" rtl="0" algn="l">
              <a:spcBef>
                <a:spcPts val="0"/>
              </a:spcBef>
              <a:spcAft>
                <a:spcPts val="0"/>
              </a:spcAft>
              <a:buClr>
                <a:schemeClr val="dk1"/>
              </a:buClr>
              <a:buSzPts val="1100"/>
              <a:buFont typeface="Arial"/>
              <a:buNone/>
            </a:pPr>
            <a:r>
              <a:rPr lang="en-US"/>
              <a:t>■ How did you feel as you tried to make it back to the computer before the timer was up?</a:t>
            </a:r>
            <a:endParaRPr/>
          </a:p>
          <a:p>
            <a:pPr indent="0" lvl="0" marL="0" rtl="0" algn="l">
              <a:spcBef>
                <a:spcPts val="0"/>
              </a:spcBef>
              <a:spcAft>
                <a:spcPts val="0"/>
              </a:spcAft>
              <a:buClr>
                <a:schemeClr val="dk1"/>
              </a:buClr>
              <a:buSzPts val="1100"/>
              <a:buFont typeface="Arial"/>
              <a:buNone/>
            </a:pPr>
            <a:r>
              <a:rPr lang="en-US"/>
              <a:t>■ What were some of the physical symptoms of stress that you experienced?</a:t>
            </a:r>
            <a:endParaRPr/>
          </a:p>
          <a:p>
            <a:pPr indent="0" lvl="0" marL="0" rtl="0" algn="l">
              <a:spcBef>
                <a:spcPts val="0"/>
              </a:spcBef>
              <a:spcAft>
                <a:spcPts val="0"/>
              </a:spcAft>
              <a:buClr>
                <a:schemeClr val="dk1"/>
              </a:buClr>
              <a:buSzPts val="1100"/>
              <a:buFont typeface="Arial"/>
              <a:buNone/>
            </a:pPr>
            <a:r>
              <a:rPr lang="en-US"/>
              <a:t>■ If you didn’t find the item before the time was up, how did you feel?</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This activity was modified so that the questions would correspond to Step 9.</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 name="Shape 10"/>
        <p:cNvGrpSpPr/>
        <p:nvPr/>
      </p:nvGrpSpPr>
      <p:grpSpPr>
        <a:xfrm>
          <a:off x="0" y="0"/>
          <a:ext cx="0" cy="0"/>
          <a:chOff x="0" y="0"/>
          <a:chExt cx="0" cy="0"/>
        </a:xfrm>
      </p:grpSpPr>
      <p:sp>
        <p:nvSpPr>
          <p:cNvPr id="11" name="Google Shape;11;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2" name="Google Shape;12;p2"/>
          <p:cNvPicPr preferRelativeResize="0"/>
          <p:nvPr/>
        </p:nvPicPr>
        <p:blipFill rotWithShape="1">
          <a:blip r:embed="rId2">
            <a:alphaModFix/>
          </a:blip>
          <a:srcRect b="0" l="0" r="0" t="0"/>
          <a:stretch/>
        </p:blipFill>
        <p:spPr>
          <a:xfrm>
            <a:off x="3448221" y="725341"/>
            <a:ext cx="5295557" cy="261990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 name="Shape 19"/>
        <p:cNvGrpSpPr/>
        <p:nvPr/>
      </p:nvGrpSpPr>
      <p:grpSpPr>
        <a:xfrm>
          <a:off x="0" y="0"/>
          <a:ext cx="0" cy="0"/>
          <a:chOff x="0" y="0"/>
          <a:chExt cx="0" cy="0"/>
        </a:xfrm>
      </p:grpSpPr>
      <p:sp>
        <p:nvSpPr>
          <p:cNvPr id="20" name="Google Shape;2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 name="Shape 23"/>
        <p:cNvGrpSpPr/>
        <p:nvPr/>
      </p:nvGrpSpPr>
      <p:grpSpPr>
        <a:xfrm>
          <a:off x="0" y="0"/>
          <a:ext cx="0" cy="0"/>
          <a:chOff x="0" y="0"/>
          <a:chExt cx="0" cy="0"/>
        </a:xfrm>
      </p:grpSpPr>
      <p:sp>
        <p:nvSpPr>
          <p:cNvPr id="24" name="Google Shape;24;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 name="Google Shape;26;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 name="Google Shape;28;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 name="Shape 29"/>
        <p:cNvGrpSpPr/>
        <p:nvPr/>
      </p:nvGrpSpPr>
      <p:grpSpPr>
        <a:xfrm>
          <a:off x="0" y="0"/>
          <a:ext cx="0" cy="0"/>
          <a:chOff x="0" y="0"/>
          <a:chExt cx="0" cy="0"/>
        </a:xfrm>
      </p:grpSpPr>
      <p:sp>
        <p:nvSpPr>
          <p:cNvPr id="30" name="Google Shape;30;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2" name="Google Shape;32;p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 name="Shape 33"/>
        <p:cNvGrpSpPr/>
        <p:nvPr/>
      </p:nvGrpSpPr>
      <p:grpSpPr>
        <a:xfrm>
          <a:off x="0" y="0"/>
          <a:ext cx="0" cy="0"/>
          <a:chOff x="0" y="0"/>
          <a:chExt cx="0" cy="0"/>
        </a:xfrm>
      </p:grpSpPr>
      <p:sp>
        <p:nvSpPr>
          <p:cNvPr id="34" name="Google Shape;34;p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8"/>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6" name="Google Shape;36;p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7" name="Shape 37"/>
        <p:cNvGrpSpPr/>
        <p:nvPr/>
      </p:nvGrpSpPr>
      <p:grpSpPr>
        <a:xfrm>
          <a:off x="0" y="0"/>
          <a:ext cx="0" cy="0"/>
          <a:chOff x="0" y="0"/>
          <a:chExt cx="0" cy="0"/>
        </a:xfrm>
      </p:grpSpPr>
      <p:pic>
        <p:nvPicPr>
          <p:cNvPr id="38" name="Google Shape;38;p9"/>
          <p:cNvPicPr preferRelativeResize="0"/>
          <p:nvPr/>
        </p:nvPicPr>
        <p:blipFill rotWithShape="1">
          <a:blip r:embed="rId2">
            <a:alphaModFix/>
          </a:blip>
          <a:srcRect b="0" l="0" r="0" t="0"/>
          <a:stretch/>
        </p:blipFill>
        <p:spPr>
          <a:xfrm>
            <a:off x="3794211" y="2031516"/>
            <a:ext cx="4603578" cy="227756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p10"/>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 name="Google Shape;41;p10"/>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406400" lvl="0" marL="457200" rtl="0">
              <a:spcBef>
                <a:spcPts val="1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42" name="Google Shape;42;p1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 name="Google Shape;7;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8" name="Google Shape;8;p1"/>
          <p:cNvPicPr preferRelativeResize="0"/>
          <p:nvPr/>
        </p:nvPicPr>
        <p:blipFill rotWithShape="1">
          <a:blip r:embed="rId1">
            <a:alphaModFix/>
          </a:blip>
          <a:srcRect b="0" l="0" r="0" t="0"/>
          <a:stretch/>
        </p:blipFill>
        <p:spPr>
          <a:xfrm>
            <a:off x="234950" y="5783649"/>
            <a:ext cx="11722100" cy="965200"/>
          </a:xfrm>
          <a:prstGeom prst="rect">
            <a:avLst/>
          </a:prstGeom>
          <a:noFill/>
          <a:ln>
            <a:noFill/>
          </a:ln>
        </p:spPr>
      </p:pic>
      <p:sp>
        <p:nvSpPr>
          <p:cNvPr id="9" name="Google Shape;9;p1"/>
          <p:cNvSpPr txBox="1"/>
          <p:nvPr/>
        </p:nvSpPr>
        <p:spPr>
          <a:xfrm>
            <a:off x="838200" y="5958472"/>
            <a:ext cx="16476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400" u="none" cap="none" strike="noStrike">
                <a:solidFill>
                  <a:schemeClr val="lt1"/>
                </a:solidFill>
                <a:latin typeface="Arial"/>
                <a:ea typeface="Arial"/>
                <a:cs typeface="Arial"/>
                <a:sym typeface="Arial"/>
              </a:rPr>
              <a:t>Chapter </a:t>
            </a:r>
            <a:r>
              <a:rPr lang="en-US">
                <a:solidFill>
                  <a:schemeClr val="lt1"/>
                </a:solidFill>
              </a:rPr>
              <a:t>3</a:t>
            </a:r>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hyperlink" Target="https://www.ces.ncsu.edu/local-county-center/" TargetMode="External"/><Relationship Id="rId5" Type="http://schemas.openxmlformats.org/officeDocument/2006/relationships/hyperlink" Target="https://nc4h.ces.ncsu.edu/healthy-living/" TargetMode="External"/><Relationship Id="rId6" Type="http://schemas.openxmlformats.org/officeDocument/2006/relationships/hyperlink" Target="mailto:kbridge3@ncsu.edu"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pixabay.com/illustrations/question-mark-consider-think-2318030/" TargetMode="External"/><Relationship Id="rId4" Type="http://schemas.openxmlformats.org/officeDocument/2006/relationships/hyperlink" Target="https://pixabay.com/photos/run-running-sport-fitness-healthy-750466/" TargetMode="External"/><Relationship Id="rId5" Type="http://schemas.openxmlformats.org/officeDocument/2006/relationships/hyperlink" Target="https://unsplash.com/photos/rWJ2RthM-gc" TargetMode="External"/><Relationship Id="rId6" Type="http://schemas.openxmlformats.org/officeDocument/2006/relationships/hyperlink" Target="https://unsplash.com/photos/vZawEq0Eexo" TargetMode="External"/><Relationship Id="rId7" Type="http://schemas.openxmlformats.org/officeDocument/2006/relationships/hyperlink" Target="https://pixabay.com/photos/desperate-sad-depressed-cry-204059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3.png"/><Relationship Id="rId9"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26.png"/><Relationship Id="rId7" Type="http://schemas.openxmlformats.org/officeDocument/2006/relationships/image" Target="../media/image3.png"/><Relationship Id="rId8"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22.png"/><Relationship Id="rId9" Type="http://schemas.openxmlformats.org/officeDocument/2006/relationships/image" Target="../media/image7.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10.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0"/>
          <p:cNvSpPr txBox="1"/>
          <p:nvPr>
            <p:ph type="title"/>
          </p:nvPr>
        </p:nvSpPr>
        <p:spPr>
          <a:xfrm>
            <a:off x="346325" y="96100"/>
            <a:ext cx="10515600" cy="646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Symptoms of Stress</a:t>
            </a:r>
            <a:endParaRPr b="1"/>
          </a:p>
        </p:txBody>
      </p:sp>
      <p:pic>
        <p:nvPicPr>
          <p:cNvPr id="125" name="Google Shape;125;p20"/>
          <p:cNvPicPr preferRelativeResize="0"/>
          <p:nvPr/>
        </p:nvPicPr>
        <p:blipFill>
          <a:blip r:embed="rId3">
            <a:alphaModFix/>
          </a:blip>
          <a:stretch>
            <a:fillRect/>
          </a:stretch>
        </p:blipFill>
        <p:spPr>
          <a:xfrm>
            <a:off x="3062500" y="742600"/>
            <a:ext cx="6296974" cy="60451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1"/>
          <p:cNvSpPr txBox="1"/>
          <p:nvPr>
            <p:ph type="title"/>
          </p:nvPr>
        </p:nvSpPr>
        <p:spPr>
          <a:xfrm>
            <a:off x="838200" y="7627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Family Corner / Community Corner</a:t>
            </a:r>
            <a:endParaRPr/>
          </a:p>
        </p:txBody>
      </p:sp>
      <p:sp>
        <p:nvSpPr>
          <p:cNvPr id="131" name="Google Shape;131;p21"/>
          <p:cNvSpPr/>
          <p:nvPr/>
        </p:nvSpPr>
        <p:spPr>
          <a:xfrm>
            <a:off x="3064050" y="1401975"/>
            <a:ext cx="6063900" cy="49317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 name="Google Shape;132;p21"/>
          <p:cNvPicPr preferRelativeResize="0"/>
          <p:nvPr/>
        </p:nvPicPr>
        <p:blipFill>
          <a:blip r:embed="rId3">
            <a:alphaModFix/>
          </a:blip>
          <a:stretch>
            <a:fillRect/>
          </a:stretch>
        </p:blipFill>
        <p:spPr>
          <a:xfrm>
            <a:off x="3182450" y="1475862"/>
            <a:ext cx="5827075" cy="4783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2"/>
          <p:cNvSpPr txBox="1"/>
          <p:nvPr>
            <p:ph idx="1" type="body"/>
          </p:nvPr>
        </p:nvSpPr>
        <p:spPr>
          <a:xfrm>
            <a:off x="838200" y="1825625"/>
            <a:ext cx="10515600" cy="8088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b="0" lang="en-US" sz="1200"/>
              <a:t>This presentation was developed by North Carolina 4-H for use by the 4-H </a:t>
            </a:r>
            <a:r>
              <a:rPr b="0" i="1" lang="en-US" sz="1200"/>
              <a:t>Health Rocks!®</a:t>
            </a:r>
            <a:r>
              <a:rPr b="0" lang="en-US" sz="1200"/>
              <a:t> program and its trained facilitators. This content should only be used by those who are authorized by North Carolina 4-H and are trained to implement this program. If you are viewing this information and have not been trained in </a:t>
            </a:r>
            <a:r>
              <a:rPr b="0" i="1" lang="en-US" sz="1200"/>
              <a:t>Health Rocks!®, </a:t>
            </a:r>
            <a:r>
              <a:rPr b="0" lang="en-US" sz="1200"/>
              <a:t>please contact your local North Carolina 4-H Agent.</a:t>
            </a:r>
            <a:r>
              <a:rPr b="0" i="1" lang="en-US" sz="1200"/>
              <a:t> </a:t>
            </a:r>
            <a:endParaRPr b="0" sz="1200"/>
          </a:p>
        </p:txBody>
      </p:sp>
      <p:pic>
        <p:nvPicPr>
          <p:cNvPr id="138" name="Google Shape;138;p22"/>
          <p:cNvPicPr preferRelativeResize="0"/>
          <p:nvPr/>
        </p:nvPicPr>
        <p:blipFill>
          <a:blip r:embed="rId3">
            <a:alphaModFix/>
          </a:blip>
          <a:stretch>
            <a:fillRect/>
          </a:stretch>
        </p:blipFill>
        <p:spPr>
          <a:xfrm>
            <a:off x="3643062" y="619863"/>
            <a:ext cx="4905875" cy="946950"/>
          </a:xfrm>
          <a:prstGeom prst="rect">
            <a:avLst/>
          </a:prstGeom>
          <a:noFill/>
          <a:ln>
            <a:noFill/>
          </a:ln>
        </p:spPr>
      </p:pic>
      <p:sp>
        <p:nvSpPr>
          <p:cNvPr id="139" name="Google Shape;139;p22"/>
          <p:cNvSpPr txBox="1"/>
          <p:nvPr>
            <p:ph idx="1" type="body"/>
          </p:nvPr>
        </p:nvSpPr>
        <p:spPr>
          <a:xfrm>
            <a:off x="757038" y="3024600"/>
            <a:ext cx="5258100" cy="2637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200"/>
              <a:t>For questions regarding the NC 4-H </a:t>
            </a:r>
            <a:r>
              <a:rPr lang="en-US" sz="1200"/>
              <a:t>programs, contact your local 4-H Agent. </a:t>
            </a:r>
            <a:endParaRPr sz="1200"/>
          </a:p>
          <a:p>
            <a:pPr indent="0" lvl="0" marL="0" rtl="0" algn="l">
              <a:spcBef>
                <a:spcPts val="1000"/>
              </a:spcBef>
              <a:spcAft>
                <a:spcPts val="0"/>
              </a:spcAft>
              <a:buNone/>
            </a:pPr>
            <a:r>
              <a:rPr lang="en-US" sz="1200" u="sng">
                <a:solidFill>
                  <a:schemeClr val="hlink"/>
                </a:solidFill>
                <a:hlinkClick r:id="rId4"/>
              </a:rPr>
              <a:t>Click here to find your county center! </a:t>
            </a:r>
            <a:endParaRPr sz="1200"/>
          </a:p>
        </p:txBody>
      </p:sp>
      <p:sp>
        <p:nvSpPr>
          <p:cNvPr id="140" name="Google Shape;140;p22"/>
          <p:cNvSpPr txBox="1"/>
          <p:nvPr>
            <p:ph idx="1" type="body"/>
          </p:nvPr>
        </p:nvSpPr>
        <p:spPr>
          <a:xfrm>
            <a:off x="6176863" y="3024600"/>
            <a:ext cx="5258100" cy="2637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200"/>
              <a:t>For more information about NC 4-H Healthy Living programs, visit our website! </a:t>
            </a:r>
            <a:endParaRPr sz="1200"/>
          </a:p>
          <a:p>
            <a:pPr indent="0" lvl="0" marL="0" rtl="0" algn="l">
              <a:spcBef>
                <a:spcPts val="1000"/>
              </a:spcBef>
              <a:spcAft>
                <a:spcPts val="0"/>
              </a:spcAft>
              <a:buNone/>
            </a:pPr>
            <a:r>
              <a:rPr lang="en-US" sz="1200" u="sng">
                <a:solidFill>
                  <a:schemeClr val="hlink"/>
                </a:solidFill>
                <a:hlinkClick r:id="rId5"/>
              </a:rPr>
              <a:t>Click here to learn more about North Carolina 4-H Healthy Living.</a:t>
            </a:r>
            <a:endParaRPr sz="1200"/>
          </a:p>
          <a:p>
            <a:pPr indent="0" lvl="0" marL="0" rtl="0" algn="l">
              <a:spcBef>
                <a:spcPts val="1000"/>
              </a:spcBef>
              <a:spcAft>
                <a:spcPts val="0"/>
              </a:spcAft>
              <a:buNone/>
            </a:pPr>
            <a:r>
              <a:t/>
            </a:r>
            <a:endParaRPr sz="1200"/>
          </a:p>
          <a:p>
            <a:pPr indent="0" lvl="0" marL="0" rtl="0" algn="l">
              <a:spcBef>
                <a:spcPts val="1000"/>
              </a:spcBef>
              <a:spcAft>
                <a:spcPts val="0"/>
              </a:spcAft>
              <a:buNone/>
            </a:pPr>
            <a:r>
              <a:rPr lang="en-US" sz="1200"/>
              <a:t>For questions regarding content related to the NC 4-H </a:t>
            </a:r>
            <a:r>
              <a:rPr i="1" lang="en-US" sz="1200"/>
              <a:t>Health Rocks!®</a:t>
            </a:r>
            <a:r>
              <a:rPr lang="en-US" sz="1200"/>
              <a:t> program, contact the NC 4-H Healthy Living Coordinator.</a:t>
            </a:r>
            <a:endParaRPr sz="1200"/>
          </a:p>
          <a:p>
            <a:pPr indent="0" lvl="0" marL="0" rtl="0" algn="l">
              <a:spcBef>
                <a:spcPts val="1000"/>
              </a:spcBef>
              <a:spcAft>
                <a:spcPts val="0"/>
              </a:spcAft>
              <a:buNone/>
            </a:pPr>
            <a:r>
              <a:t/>
            </a:r>
            <a:endParaRPr sz="1200"/>
          </a:p>
          <a:p>
            <a:pPr indent="0" lvl="0" marL="0" rtl="0" algn="l">
              <a:lnSpc>
                <a:spcPct val="100000"/>
              </a:lnSpc>
              <a:spcBef>
                <a:spcPts val="0"/>
              </a:spcBef>
              <a:spcAft>
                <a:spcPts val="0"/>
              </a:spcAft>
              <a:buNone/>
            </a:pPr>
            <a:r>
              <a:rPr lang="en-US" sz="1200"/>
              <a:t>Kenan Bridges</a:t>
            </a:r>
            <a:endParaRPr sz="1200"/>
          </a:p>
          <a:p>
            <a:pPr indent="0" lvl="0" marL="0" rtl="0" algn="l">
              <a:lnSpc>
                <a:spcPct val="100000"/>
              </a:lnSpc>
              <a:spcBef>
                <a:spcPts val="0"/>
              </a:spcBef>
              <a:spcAft>
                <a:spcPts val="0"/>
              </a:spcAft>
              <a:buNone/>
            </a:pPr>
            <a:r>
              <a:rPr b="0" lang="en-US" sz="1200"/>
              <a:t>NC 4-H Healthy Living Coordinator</a:t>
            </a:r>
            <a:endParaRPr b="0" sz="1200"/>
          </a:p>
          <a:p>
            <a:pPr indent="0" lvl="0" marL="0" rtl="0" algn="l">
              <a:lnSpc>
                <a:spcPct val="100000"/>
              </a:lnSpc>
              <a:spcBef>
                <a:spcPts val="0"/>
              </a:spcBef>
              <a:spcAft>
                <a:spcPts val="0"/>
              </a:spcAft>
              <a:buNone/>
            </a:pPr>
            <a:r>
              <a:rPr b="0" lang="en-US" sz="1200" u="sng">
                <a:solidFill>
                  <a:schemeClr val="hlink"/>
                </a:solidFill>
                <a:hlinkClick r:id="rId6"/>
              </a:rPr>
              <a:t>kbridge3@ncsu.edu</a:t>
            </a:r>
            <a:endParaRPr b="0" sz="1200"/>
          </a:p>
          <a:p>
            <a:pPr indent="0" lvl="0" marL="0" rtl="0" algn="l">
              <a:spcBef>
                <a:spcPts val="0"/>
              </a:spcBef>
              <a:spcAft>
                <a:spcPts val="0"/>
              </a:spcAft>
              <a:buNone/>
            </a:pPr>
            <a:r>
              <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References</a:t>
            </a:r>
            <a:endParaRPr b="1"/>
          </a:p>
        </p:txBody>
      </p:sp>
      <p:sp>
        <p:nvSpPr>
          <p:cNvPr id="146" name="Google Shape;146;p23"/>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800"/>
              <a:t>1. Lachmann-Anke, P., &amp; Lachmann-Anke, M. (n.d.). [Animated person with question marks]. Pixabay. </a:t>
            </a:r>
            <a:r>
              <a:rPr lang="en-US" sz="1800" u="sng">
                <a:solidFill>
                  <a:schemeClr val="hlink"/>
                </a:solidFill>
                <a:hlinkClick r:id="rId3"/>
              </a:rPr>
              <a:t>https://pixabay.com/illustrations/question-mark-consider-think-2318030/</a:t>
            </a:r>
            <a:endParaRPr/>
          </a:p>
          <a:p>
            <a:pPr indent="0" lvl="0" marL="0" rtl="0" algn="l">
              <a:spcBef>
                <a:spcPts val="1000"/>
              </a:spcBef>
              <a:spcAft>
                <a:spcPts val="0"/>
              </a:spcAft>
              <a:buClr>
                <a:schemeClr val="dk1"/>
              </a:buClr>
              <a:buSzPts val="1100"/>
              <a:buFont typeface="Arial"/>
              <a:buNone/>
            </a:pPr>
            <a:r>
              <a:rPr lang="en-US" sz="1800"/>
              <a:t>2. Wokandapix. (n.d.). [Photograph of tennis shoes]. USA. Pixabay. </a:t>
            </a:r>
            <a:r>
              <a:rPr lang="en-US" sz="1800" u="sng">
                <a:solidFill>
                  <a:schemeClr val="hlink"/>
                </a:solidFill>
                <a:hlinkClick r:id="rId4"/>
              </a:rPr>
              <a:t>https://pixabay.com/photos/run-running-sport-fitness-healthy-750466/</a:t>
            </a:r>
            <a:endParaRPr/>
          </a:p>
          <a:p>
            <a:pPr indent="0" lvl="0" marL="0" rtl="0" algn="l">
              <a:spcBef>
                <a:spcPts val="1000"/>
              </a:spcBef>
              <a:spcAft>
                <a:spcPts val="0"/>
              </a:spcAft>
              <a:buNone/>
            </a:pPr>
            <a:r>
              <a:rPr lang="en-US" sz="1800"/>
              <a:t>3. Dumlao, N. (n.d.). [Photograph of a boy with his hands on his forehead]. Los Angeles, CA. Unsplash. </a:t>
            </a:r>
            <a:r>
              <a:rPr lang="en-US" sz="1800" u="sng">
                <a:solidFill>
                  <a:schemeClr val="hlink"/>
                </a:solidFill>
                <a:hlinkClick r:id="rId5"/>
              </a:rPr>
              <a:t>https://unsplash.com/photos/rWJ2RthM-gc</a:t>
            </a:r>
            <a:endParaRPr sz="1800"/>
          </a:p>
          <a:p>
            <a:pPr indent="0" lvl="0" marL="0" rtl="0" algn="l">
              <a:spcBef>
                <a:spcPts val="1000"/>
              </a:spcBef>
              <a:spcAft>
                <a:spcPts val="0"/>
              </a:spcAft>
              <a:buNone/>
            </a:pPr>
            <a:r>
              <a:rPr lang="en-US" sz="1800"/>
              <a:t>4. Leal, M. (n.d.). </a:t>
            </a:r>
            <a:r>
              <a:rPr i="1" lang="en-US" sz="1800"/>
              <a:t>Time </a:t>
            </a:r>
            <a:r>
              <a:rPr lang="en-US" sz="1800"/>
              <a:t>[Photograph]. Rio Grande do Sul, Brasil. Unsplash. </a:t>
            </a:r>
            <a:r>
              <a:rPr lang="en-US" sz="1800" u="sng">
                <a:solidFill>
                  <a:schemeClr val="hlink"/>
                </a:solidFill>
                <a:hlinkClick r:id="rId6"/>
              </a:rPr>
              <a:t>https://unsplash.com/photos/vZawEq0Eexo</a:t>
            </a:r>
            <a:endParaRPr sz="1800"/>
          </a:p>
          <a:p>
            <a:pPr indent="0" lvl="0" marL="0" rtl="0" algn="l">
              <a:spcBef>
                <a:spcPts val="1000"/>
              </a:spcBef>
              <a:spcAft>
                <a:spcPts val="0"/>
              </a:spcAft>
              <a:buNone/>
            </a:pPr>
            <a:r>
              <a:rPr lang="en-US" sz="1800"/>
              <a:t>5. Anemone123. (n.d.). [Photograph of a girl wearing a hood with bunny ears]. Austria. Pixabay. </a:t>
            </a:r>
            <a:r>
              <a:rPr lang="en-US" sz="1800" u="sng">
                <a:solidFill>
                  <a:schemeClr val="hlink"/>
                </a:solidFill>
                <a:hlinkClick r:id="rId7"/>
              </a:rPr>
              <a:t>https://pixabay.com/photos/desperate-sad-depressed-cry-2040598/</a:t>
            </a:r>
            <a:endParaRPr sz="1800"/>
          </a:p>
          <a:p>
            <a:pPr indent="0" lvl="0" marL="0" rtl="0" algn="l">
              <a:spcBef>
                <a:spcPts val="1000"/>
              </a:spcBef>
              <a:spcAft>
                <a:spcPts val="0"/>
              </a:spcAft>
              <a:buNone/>
            </a:pPr>
            <a:r>
              <a:t/>
            </a:r>
            <a:endParaRPr/>
          </a:p>
          <a:p>
            <a:pPr indent="0" lvl="0" marL="0" rtl="0" algn="l">
              <a:spcBef>
                <a:spcPts val="1000"/>
              </a:spcBef>
              <a:spcAft>
                <a:spcPts val="0"/>
              </a:spcAft>
              <a:buClr>
                <a:schemeClr val="dk1"/>
              </a:buClr>
              <a:buSzPts val="1100"/>
              <a:buFont typeface="Arial"/>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 name="Shape 50"/>
        <p:cNvGrpSpPr/>
        <p:nvPr/>
      </p:nvGrpSpPr>
      <p:grpSpPr>
        <a:xfrm>
          <a:off x="0" y="0"/>
          <a:ext cx="0" cy="0"/>
          <a:chOff x="0" y="0"/>
          <a:chExt cx="0" cy="0"/>
        </a:xfrm>
      </p:grpSpPr>
      <p:pic>
        <p:nvPicPr>
          <p:cNvPr id="51" name="Google Shape;51;p12"/>
          <p:cNvPicPr preferRelativeResize="0"/>
          <p:nvPr/>
        </p:nvPicPr>
        <p:blipFill>
          <a:blip r:embed="rId4">
            <a:alphaModFix/>
          </a:blip>
          <a:stretch>
            <a:fillRect/>
          </a:stretch>
        </p:blipFill>
        <p:spPr>
          <a:xfrm>
            <a:off x="4932383" y="467165"/>
            <a:ext cx="4621064" cy="3430300"/>
          </a:xfrm>
          <a:prstGeom prst="rect">
            <a:avLst/>
          </a:prstGeom>
          <a:noFill/>
          <a:ln>
            <a:noFill/>
          </a:ln>
        </p:spPr>
      </p:pic>
      <p:pic>
        <p:nvPicPr>
          <p:cNvPr id="52" name="Google Shape;52;p12"/>
          <p:cNvPicPr preferRelativeResize="0"/>
          <p:nvPr/>
        </p:nvPicPr>
        <p:blipFill>
          <a:blip r:embed="rId4">
            <a:alphaModFix/>
          </a:blip>
          <a:stretch>
            <a:fillRect/>
          </a:stretch>
        </p:blipFill>
        <p:spPr>
          <a:xfrm>
            <a:off x="2638550" y="467166"/>
            <a:ext cx="1941134" cy="1440930"/>
          </a:xfrm>
          <a:prstGeom prst="rect">
            <a:avLst/>
          </a:prstGeom>
          <a:noFill/>
          <a:ln>
            <a:noFill/>
          </a:ln>
        </p:spPr>
      </p:pic>
      <p:pic>
        <p:nvPicPr>
          <p:cNvPr id="53" name="Google Shape;53;p12"/>
          <p:cNvPicPr preferRelativeResize="0"/>
          <p:nvPr/>
        </p:nvPicPr>
        <p:blipFill>
          <a:blip r:embed="rId4">
            <a:alphaModFix/>
          </a:blip>
          <a:stretch>
            <a:fillRect/>
          </a:stretch>
        </p:blipFill>
        <p:spPr>
          <a:xfrm>
            <a:off x="2638550" y="2456532"/>
            <a:ext cx="1941134" cy="1440930"/>
          </a:xfrm>
          <a:prstGeom prst="rect">
            <a:avLst/>
          </a:prstGeom>
          <a:noFill/>
          <a:ln>
            <a:noFill/>
          </a:ln>
        </p:spPr>
      </p:pic>
      <p:pic>
        <p:nvPicPr>
          <p:cNvPr id="54" name="Google Shape;54;p12"/>
          <p:cNvPicPr preferRelativeResize="0"/>
          <p:nvPr/>
        </p:nvPicPr>
        <p:blipFill>
          <a:blip r:embed="rId5">
            <a:alphaModFix/>
          </a:blip>
          <a:stretch>
            <a:fillRect/>
          </a:stretch>
        </p:blipFill>
        <p:spPr>
          <a:xfrm>
            <a:off x="4932385" y="1139945"/>
            <a:ext cx="4621066" cy="2287949"/>
          </a:xfrm>
          <a:prstGeom prst="rect">
            <a:avLst/>
          </a:prstGeom>
          <a:noFill/>
          <a:ln>
            <a:noFill/>
          </a:ln>
        </p:spPr>
      </p:pic>
      <p:sp>
        <p:nvSpPr>
          <p:cNvPr id="55" name="Google Shape;55;p12"/>
          <p:cNvSpPr txBox="1"/>
          <p:nvPr/>
        </p:nvSpPr>
        <p:spPr>
          <a:xfrm>
            <a:off x="5880917" y="976433"/>
            <a:ext cx="2718900" cy="435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latin typeface="Comic Sans MS"/>
                <a:ea typeface="Comic Sans MS"/>
                <a:cs typeface="Comic Sans MS"/>
                <a:sym typeface="Comic Sans MS"/>
              </a:rPr>
              <a:t>Welcome to</a:t>
            </a:r>
            <a:endParaRPr b="1" sz="2300">
              <a:latin typeface="Comic Sans MS"/>
              <a:ea typeface="Comic Sans MS"/>
              <a:cs typeface="Comic Sans MS"/>
              <a:sym typeface="Comic Sans MS"/>
            </a:endParaRPr>
          </a:p>
        </p:txBody>
      </p:sp>
      <p:pic>
        <p:nvPicPr>
          <p:cNvPr id="56" name="Google Shape;56;p12"/>
          <p:cNvPicPr preferRelativeResize="0"/>
          <p:nvPr/>
        </p:nvPicPr>
        <p:blipFill>
          <a:blip r:embed="rId6">
            <a:alphaModFix/>
          </a:blip>
          <a:stretch>
            <a:fillRect/>
          </a:stretch>
        </p:blipFill>
        <p:spPr>
          <a:xfrm>
            <a:off x="6972974" y="3988834"/>
            <a:ext cx="5100763" cy="2869169"/>
          </a:xfrm>
          <a:prstGeom prst="rect">
            <a:avLst/>
          </a:prstGeom>
          <a:noFill/>
          <a:ln>
            <a:noFill/>
          </a:ln>
        </p:spPr>
      </p:pic>
      <p:sp>
        <p:nvSpPr>
          <p:cNvPr id="57" name="Google Shape;57;p12"/>
          <p:cNvSpPr txBox="1"/>
          <p:nvPr/>
        </p:nvSpPr>
        <p:spPr>
          <a:xfrm>
            <a:off x="2638567" y="541233"/>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t>Videos</a:t>
            </a:r>
            <a:endParaRPr b="1" sz="2300"/>
          </a:p>
        </p:txBody>
      </p:sp>
      <p:pic>
        <p:nvPicPr>
          <p:cNvPr id="58" name="Google Shape;58;p12"/>
          <p:cNvPicPr preferRelativeResize="0"/>
          <p:nvPr/>
        </p:nvPicPr>
        <p:blipFill>
          <a:blip r:embed="rId7">
            <a:alphaModFix/>
          </a:blip>
          <a:stretch>
            <a:fillRect/>
          </a:stretch>
        </p:blipFill>
        <p:spPr>
          <a:xfrm flipH="1">
            <a:off x="10285997" y="3988833"/>
            <a:ext cx="1441540" cy="1288003"/>
          </a:xfrm>
          <a:prstGeom prst="rect">
            <a:avLst/>
          </a:prstGeom>
          <a:noFill/>
          <a:ln>
            <a:noFill/>
          </a:ln>
        </p:spPr>
      </p:pic>
      <p:pic>
        <p:nvPicPr>
          <p:cNvPr id="59" name="Google Shape;59;p12"/>
          <p:cNvPicPr preferRelativeResize="0"/>
          <p:nvPr/>
        </p:nvPicPr>
        <p:blipFill>
          <a:blip r:embed="rId8">
            <a:alphaModFix/>
          </a:blip>
          <a:stretch>
            <a:fillRect/>
          </a:stretch>
        </p:blipFill>
        <p:spPr>
          <a:xfrm>
            <a:off x="8337300" y="3897468"/>
            <a:ext cx="420459" cy="717367"/>
          </a:xfrm>
          <a:prstGeom prst="rect">
            <a:avLst/>
          </a:prstGeom>
          <a:noFill/>
          <a:ln>
            <a:noFill/>
          </a:ln>
        </p:spPr>
      </p:pic>
      <p:pic>
        <p:nvPicPr>
          <p:cNvPr id="60" name="Google Shape;60;p12"/>
          <p:cNvPicPr preferRelativeResize="0"/>
          <p:nvPr/>
        </p:nvPicPr>
        <p:blipFill>
          <a:blip r:embed="rId9">
            <a:alphaModFix/>
          </a:blip>
          <a:stretch>
            <a:fillRect/>
          </a:stretch>
        </p:blipFill>
        <p:spPr>
          <a:xfrm>
            <a:off x="8757767" y="4187234"/>
            <a:ext cx="420467" cy="427601"/>
          </a:xfrm>
          <a:prstGeom prst="rect">
            <a:avLst/>
          </a:prstGeom>
          <a:noFill/>
          <a:ln>
            <a:noFill/>
          </a:ln>
        </p:spPr>
      </p:pic>
      <p:sp>
        <p:nvSpPr>
          <p:cNvPr id="61" name="Google Shape;61;p12"/>
          <p:cNvSpPr txBox="1"/>
          <p:nvPr/>
        </p:nvSpPr>
        <p:spPr>
          <a:xfrm>
            <a:off x="2638567" y="2533000"/>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t>Worksheets</a:t>
            </a:r>
            <a:endParaRPr b="1" sz="2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4-H Pledge</a:t>
            </a:r>
            <a:endParaRPr/>
          </a:p>
        </p:txBody>
      </p:sp>
      <p:sp>
        <p:nvSpPr>
          <p:cNvPr id="67" name="Google Shape;67;p13"/>
          <p:cNvSpPr txBox="1"/>
          <p:nvPr>
            <p:ph idx="1" type="body"/>
          </p:nvPr>
        </p:nvSpPr>
        <p:spPr>
          <a:xfrm>
            <a:off x="838200" y="1825625"/>
            <a:ext cx="6345300" cy="3877800"/>
          </a:xfrm>
          <a:prstGeom prst="rect">
            <a:avLst/>
          </a:prstGeom>
        </p:spPr>
        <p:txBody>
          <a:bodyPr anchorCtr="0" anchor="t" bIns="45700" lIns="91425" spcFirstLastPara="1" rIns="91425" wrap="square" tIns="45700">
            <a:noAutofit/>
          </a:bodyPr>
          <a:lstStyle/>
          <a:p>
            <a:pPr indent="0" lvl="0" marL="0" rtl="0" algn="l">
              <a:lnSpc>
                <a:spcPct val="115000"/>
              </a:lnSpc>
              <a:spcBef>
                <a:spcPts val="50"/>
              </a:spcBef>
              <a:spcAft>
                <a:spcPts val="0"/>
              </a:spcAft>
              <a:buClr>
                <a:schemeClr val="dk1"/>
              </a:buClr>
              <a:buSzPts val="1100"/>
              <a:buFont typeface="Arial"/>
              <a:buNone/>
            </a:pPr>
            <a:r>
              <a:rPr lang="en-US" sz="2700"/>
              <a:t>I pledge My Head to clearer thinking,</a:t>
            </a:r>
            <a:endParaRPr sz="2700"/>
          </a:p>
          <a:p>
            <a:pPr indent="0" lvl="0" marL="0" rtl="0" algn="l">
              <a:lnSpc>
                <a:spcPct val="115000"/>
              </a:lnSpc>
              <a:spcBef>
                <a:spcPts val="50"/>
              </a:spcBef>
              <a:spcAft>
                <a:spcPts val="0"/>
              </a:spcAft>
              <a:buClr>
                <a:schemeClr val="dk1"/>
              </a:buClr>
              <a:buSzPts val="1100"/>
              <a:buFont typeface="Arial"/>
              <a:buNone/>
            </a:pPr>
            <a:r>
              <a:rPr lang="en-US" sz="2700"/>
              <a:t>My Heart to greater loyalty,</a:t>
            </a:r>
            <a:endParaRPr sz="2700"/>
          </a:p>
          <a:p>
            <a:pPr indent="0" lvl="0" marL="0" rtl="0" algn="l">
              <a:lnSpc>
                <a:spcPct val="115000"/>
              </a:lnSpc>
              <a:spcBef>
                <a:spcPts val="50"/>
              </a:spcBef>
              <a:spcAft>
                <a:spcPts val="0"/>
              </a:spcAft>
              <a:buClr>
                <a:schemeClr val="dk1"/>
              </a:buClr>
              <a:buSzPts val="1100"/>
              <a:buFont typeface="Arial"/>
              <a:buNone/>
            </a:pPr>
            <a:r>
              <a:rPr lang="en-US" sz="2700"/>
              <a:t>My Hands to larger service,</a:t>
            </a:r>
            <a:endParaRPr sz="2700"/>
          </a:p>
          <a:p>
            <a:pPr indent="0" lvl="0" marL="0" rtl="0" algn="l">
              <a:lnSpc>
                <a:spcPct val="115000"/>
              </a:lnSpc>
              <a:spcBef>
                <a:spcPts val="50"/>
              </a:spcBef>
              <a:spcAft>
                <a:spcPts val="0"/>
              </a:spcAft>
              <a:buClr>
                <a:schemeClr val="dk1"/>
              </a:buClr>
              <a:buSzPts val="1100"/>
              <a:buFont typeface="Arial"/>
              <a:buNone/>
            </a:pPr>
            <a:r>
              <a:rPr lang="en-US" sz="2700"/>
              <a:t>&amp; My Health to better living,</a:t>
            </a:r>
            <a:endParaRPr sz="2700"/>
          </a:p>
          <a:p>
            <a:pPr indent="0" lvl="0" marL="0" rtl="0" algn="l">
              <a:lnSpc>
                <a:spcPct val="115000"/>
              </a:lnSpc>
              <a:spcBef>
                <a:spcPts val="50"/>
              </a:spcBef>
              <a:spcAft>
                <a:spcPts val="0"/>
              </a:spcAft>
              <a:buClr>
                <a:schemeClr val="dk1"/>
              </a:buClr>
              <a:buSzPts val="1100"/>
              <a:buFont typeface="Arial"/>
              <a:buNone/>
            </a:pPr>
            <a:r>
              <a:rPr lang="en-US" sz="2700"/>
              <a:t>for my club, my community, my country, and my world.</a:t>
            </a:r>
            <a:endParaRPr sz="2700"/>
          </a:p>
          <a:p>
            <a:pPr indent="0" lvl="0" marL="0" rtl="0" algn="l">
              <a:spcBef>
                <a:spcPts val="1000"/>
              </a:spcBef>
              <a:spcAft>
                <a:spcPts val="0"/>
              </a:spcAft>
              <a:buNone/>
            </a:pPr>
            <a:r>
              <a:t/>
            </a:r>
            <a:endParaRPr/>
          </a:p>
        </p:txBody>
      </p:sp>
      <p:grpSp>
        <p:nvGrpSpPr>
          <p:cNvPr id="68" name="Google Shape;68;p13"/>
          <p:cNvGrpSpPr/>
          <p:nvPr/>
        </p:nvGrpSpPr>
        <p:grpSpPr>
          <a:xfrm>
            <a:off x="8114775" y="1157647"/>
            <a:ext cx="3121067" cy="3808940"/>
            <a:chOff x="5372525" y="0"/>
            <a:chExt cx="3459779" cy="4707625"/>
          </a:xfrm>
        </p:grpSpPr>
        <p:pic>
          <p:nvPicPr>
            <p:cNvPr id="69" name="Google Shape;69;p13"/>
            <p:cNvPicPr preferRelativeResize="0"/>
            <p:nvPr/>
          </p:nvPicPr>
          <p:blipFill>
            <a:blip r:embed="rId3">
              <a:alphaModFix/>
            </a:blip>
            <a:stretch>
              <a:fillRect/>
            </a:stretch>
          </p:blipFill>
          <p:spPr>
            <a:xfrm>
              <a:off x="5372525" y="3595950"/>
              <a:ext cx="3459774" cy="1111675"/>
            </a:xfrm>
            <a:prstGeom prst="rect">
              <a:avLst/>
            </a:prstGeom>
            <a:noFill/>
            <a:ln>
              <a:noFill/>
            </a:ln>
          </p:spPr>
        </p:pic>
        <p:pic>
          <p:nvPicPr>
            <p:cNvPr id="70" name="Google Shape;70;p13"/>
            <p:cNvPicPr preferRelativeResize="0"/>
            <p:nvPr/>
          </p:nvPicPr>
          <p:blipFill>
            <a:blip r:embed="rId4">
              <a:alphaModFix/>
            </a:blip>
            <a:stretch>
              <a:fillRect/>
            </a:stretch>
          </p:blipFill>
          <p:spPr>
            <a:xfrm>
              <a:off x="5372528" y="0"/>
              <a:ext cx="3459776" cy="3519753"/>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 name="Shape 74"/>
        <p:cNvGrpSpPr/>
        <p:nvPr/>
      </p:nvGrpSpPr>
      <p:grpSpPr>
        <a:xfrm>
          <a:off x="0" y="0"/>
          <a:ext cx="0" cy="0"/>
          <a:chOff x="0" y="0"/>
          <a:chExt cx="0" cy="0"/>
        </a:xfrm>
      </p:grpSpPr>
      <p:pic>
        <p:nvPicPr>
          <p:cNvPr id="75" name="Google Shape;75;p14"/>
          <p:cNvPicPr preferRelativeResize="0"/>
          <p:nvPr/>
        </p:nvPicPr>
        <p:blipFill>
          <a:blip r:embed="rId4">
            <a:alphaModFix/>
          </a:blip>
          <a:stretch>
            <a:fillRect/>
          </a:stretch>
        </p:blipFill>
        <p:spPr>
          <a:xfrm>
            <a:off x="4932383" y="467165"/>
            <a:ext cx="4621064" cy="3430300"/>
          </a:xfrm>
          <a:prstGeom prst="rect">
            <a:avLst/>
          </a:prstGeom>
          <a:noFill/>
          <a:ln>
            <a:noFill/>
          </a:ln>
        </p:spPr>
      </p:pic>
      <p:pic>
        <p:nvPicPr>
          <p:cNvPr id="76" name="Google Shape;76;p14"/>
          <p:cNvPicPr preferRelativeResize="0"/>
          <p:nvPr/>
        </p:nvPicPr>
        <p:blipFill>
          <a:blip r:embed="rId4">
            <a:alphaModFix/>
          </a:blip>
          <a:stretch>
            <a:fillRect/>
          </a:stretch>
        </p:blipFill>
        <p:spPr>
          <a:xfrm>
            <a:off x="2638550" y="467166"/>
            <a:ext cx="1941134" cy="1440930"/>
          </a:xfrm>
          <a:prstGeom prst="rect">
            <a:avLst/>
          </a:prstGeom>
          <a:noFill/>
          <a:ln>
            <a:noFill/>
          </a:ln>
        </p:spPr>
      </p:pic>
      <p:pic>
        <p:nvPicPr>
          <p:cNvPr id="77" name="Google Shape;77;p14"/>
          <p:cNvPicPr preferRelativeResize="0"/>
          <p:nvPr/>
        </p:nvPicPr>
        <p:blipFill>
          <a:blip r:embed="rId4">
            <a:alphaModFix/>
          </a:blip>
          <a:stretch>
            <a:fillRect/>
          </a:stretch>
        </p:blipFill>
        <p:spPr>
          <a:xfrm>
            <a:off x="2638550" y="2456532"/>
            <a:ext cx="1941134" cy="1440930"/>
          </a:xfrm>
          <a:prstGeom prst="rect">
            <a:avLst/>
          </a:prstGeom>
          <a:noFill/>
          <a:ln>
            <a:noFill/>
          </a:ln>
        </p:spPr>
      </p:pic>
      <p:pic>
        <p:nvPicPr>
          <p:cNvPr id="78" name="Google Shape;78;p14"/>
          <p:cNvPicPr preferRelativeResize="0"/>
          <p:nvPr/>
        </p:nvPicPr>
        <p:blipFill>
          <a:blip r:embed="rId5">
            <a:alphaModFix/>
          </a:blip>
          <a:stretch>
            <a:fillRect/>
          </a:stretch>
        </p:blipFill>
        <p:spPr>
          <a:xfrm>
            <a:off x="7564524" y="650263"/>
            <a:ext cx="1807457" cy="894898"/>
          </a:xfrm>
          <a:prstGeom prst="rect">
            <a:avLst/>
          </a:prstGeom>
          <a:noFill/>
          <a:ln>
            <a:noFill/>
          </a:ln>
        </p:spPr>
      </p:pic>
      <p:pic>
        <p:nvPicPr>
          <p:cNvPr id="79" name="Google Shape;79;p14"/>
          <p:cNvPicPr preferRelativeResize="0"/>
          <p:nvPr/>
        </p:nvPicPr>
        <p:blipFill>
          <a:blip r:embed="rId6">
            <a:alphaModFix/>
          </a:blip>
          <a:stretch>
            <a:fillRect/>
          </a:stretch>
        </p:blipFill>
        <p:spPr>
          <a:xfrm>
            <a:off x="6972974" y="3988834"/>
            <a:ext cx="5100763" cy="2869169"/>
          </a:xfrm>
          <a:prstGeom prst="rect">
            <a:avLst/>
          </a:prstGeom>
          <a:noFill/>
          <a:ln>
            <a:noFill/>
          </a:ln>
        </p:spPr>
      </p:pic>
      <p:sp>
        <p:nvSpPr>
          <p:cNvPr id="80" name="Google Shape;80;p14"/>
          <p:cNvSpPr txBox="1"/>
          <p:nvPr/>
        </p:nvSpPr>
        <p:spPr>
          <a:xfrm>
            <a:off x="2638567" y="541233"/>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500">
                <a:latin typeface="Comic Sans MS"/>
                <a:ea typeface="Comic Sans MS"/>
                <a:cs typeface="Comic Sans MS"/>
                <a:sym typeface="Comic Sans MS"/>
              </a:rPr>
              <a:t>Learn:</a:t>
            </a:r>
            <a:endParaRPr sz="1500">
              <a:latin typeface="Comic Sans MS"/>
              <a:ea typeface="Comic Sans MS"/>
              <a:cs typeface="Comic Sans MS"/>
              <a:sym typeface="Comic Sans MS"/>
            </a:endParaRPr>
          </a:p>
          <a:p>
            <a:pPr indent="0" lvl="0" marL="0" rtl="0" algn="ctr">
              <a:spcBef>
                <a:spcPts val="0"/>
              </a:spcBef>
              <a:spcAft>
                <a:spcPts val="0"/>
              </a:spcAft>
              <a:buNone/>
            </a:pPr>
            <a:r>
              <a:t/>
            </a:r>
            <a:endParaRPr b="1" sz="2100">
              <a:latin typeface="Comic Sans MS"/>
              <a:ea typeface="Comic Sans MS"/>
              <a:cs typeface="Comic Sans MS"/>
              <a:sym typeface="Comic Sans MS"/>
            </a:endParaRPr>
          </a:p>
        </p:txBody>
      </p:sp>
      <p:pic>
        <p:nvPicPr>
          <p:cNvPr id="81" name="Google Shape;81;p14"/>
          <p:cNvPicPr preferRelativeResize="0"/>
          <p:nvPr/>
        </p:nvPicPr>
        <p:blipFill>
          <a:blip r:embed="rId7">
            <a:alphaModFix/>
          </a:blip>
          <a:stretch>
            <a:fillRect/>
          </a:stretch>
        </p:blipFill>
        <p:spPr>
          <a:xfrm flipH="1">
            <a:off x="10285997" y="3988833"/>
            <a:ext cx="1441540" cy="1288003"/>
          </a:xfrm>
          <a:prstGeom prst="rect">
            <a:avLst/>
          </a:prstGeom>
          <a:noFill/>
          <a:ln>
            <a:noFill/>
          </a:ln>
        </p:spPr>
      </p:pic>
      <p:pic>
        <p:nvPicPr>
          <p:cNvPr id="82" name="Google Shape;82;p14"/>
          <p:cNvPicPr preferRelativeResize="0"/>
          <p:nvPr/>
        </p:nvPicPr>
        <p:blipFill>
          <a:blip r:embed="rId8">
            <a:alphaModFix/>
          </a:blip>
          <a:stretch>
            <a:fillRect/>
          </a:stretch>
        </p:blipFill>
        <p:spPr>
          <a:xfrm>
            <a:off x="8337300" y="3897468"/>
            <a:ext cx="420459" cy="717367"/>
          </a:xfrm>
          <a:prstGeom prst="rect">
            <a:avLst/>
          </a:prstGeom>
          <a:noFill/>
          <a:ln>
            <a:noFill/>
          </a:ln>
        </p:spPr>
      </p:pic>
      <p:pic>
        <p:nvPicPr>
          <p:cNvPr id="83" name="Google Shape;83;p14"/>
          <p:cNvPicPr preferRelativeResize="0"/>
          <p:nvPr/>
        </p:nvPicPr>
        <p:blipFill>
          <a:blip r:embed="rId9">
            <a:alphaModFix/>
          </a:blip>
          <a:stretch>
            <a:fillRect/>
          </a:stretch>
        </p:blipFill>
        <p:spPr>
          <a:xfrm>
            <a:off x="8757767" y="4187234"/>
            <a:ext cx="420467" cy="427601"/>
          </a:xfrm>
          <a:prstGeom prst="rect">
            <a:avLst/>
          </a:prstGeom>
          <a:noFill/>
          <a:ln>
            <a:noFill/>
          </a:ln>
        </p:spPr>
      </p:pic>
      <p:sp>
        <p:nvSpPr>
          <p:cNvPr id="84" name="Google Shape;84;p14"/>
          <p:cNvSpPr txBox="1"/>
          <p:nvPr/>
        </p:nvSpPr>
        <p:spPr>
          <a:xfrm>
            <a:off x="2638567" y="2533000"/>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500">
                <a:solidFill>
                  <a:schemeClr val="dk1"/>
                </a:solidFill>
                <a:latin typeface="Comic Sans MS"/>
                <a:ea typeface="Comic Sans MS"/>
                <a:cs typeface="Comic Sans MS"/>
                <a:sym typeface="Comic Sans MS"/>
              </a:rPr>
              <a:t>Activity:</a:t>
            </a:r>
            <a:endParaRPr sz="1500">
              <a:solidFill>
                <a:schemeClr val="dk1"/>
              </a:solidFill>
              <a:latin typeface="Comic Sans MS"/>
              <a:ea typeface="Comic Sans MS"/>
              <a:cs typeface="Comic Sans MS"/>
              <a:sym typeface="Comic Sans MS"/>
            </a:endParaRPr>
          </a:p>
          <a:p>
            <a:pPr indent="0" lvl="0" marL="0" rtl="0" algn="ctr">
              <a:spcBef>
                <a:spcPts val="0"/>
              </a:spcBef>
              <a:spcAft>
                <a:spcPts val="0"/>
              </a:spcAft>
              <a:buNone/>
            </a:pPr>
            <a:r>
              <a:t/>
            </a:r>
            <a:endParaRPr b="1" sz="2100">
              <a:solidFill>
                <a:schemeClr val="dk1"/>
              </a:solidFill>
              <a:latin typeface="Comic Sans MS"/>
              <a:ea typeface="Comic Sans MS"/>
              <a:cs typeface="Comic Sans MS"/>
              <a:sym typeface="Comic Sans MS"/>
            </a:endParaRPr>
          </a:p>
        </p:txBody>
      </p:sp>
      <p:sp>
        <p:nvSpPr>
          <p:cNvPr id="85" name="Google Shape;85;p14"/>
          <p:cNvSpPr txBox="1"/>
          <p:nvPr/>
        </p:nvSpPr>
        <p:spPr>
          <a:xfrm>
            <a:off x="5175600" y="1360200"/>
            <a:ext cx="2485500" cy="717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latin typeface="Comic Sans MS"/>
                <a:ea typeface="Comic Sans MS"/>
                <a:cs typeface="Comic Sans MS"/>
                <a:sym typeface="Comic Sans MS"/>
              </a:rPr>
              <a:t>Today’s Lesson:</a:t>
            </a:r>
            <a:endParaRPr b="1" sz="2300">
              <a:latin typeface="Comic Sans MS"/>
              <a:ea typeface="Comic Sans MS"/>
              <a:cs typeface="Comic Sans MS"/>
              <a:sym typeface="Comic Sans MS"/>
            </a:endParaRPr>
          </a:p>
        </p:txBody>
      </p:sp>
      <p:sp>
        <p:nvSpPr>
          <p:cNvPr id="86" name="Google Shape;86;p14"/>
          <p:cNvSpPr txBox="1"/>
          <p:nvPr/>
        </p:nvSpPr>
        <p:spPr>
          <a:xfrm>
            <a:off x="5709725" y="2077400"/>
            <a:ext cx="3230400" cy="15411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3200"/>
              <a:t>All Stressed Out</a:t>
            </a:r>
            <a:endParaRPr b="1" sz="3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Review</a:t>
            </a:r>
            <a:endParaRPr/>
          </a:p>
        </p:txBody>
      </p:sp>
      <p:sp>
        <p:nvSpPr>
          <p:cNvPr id="92" name="Google Shape;92;p15"/>
          <p:cNvSpPr txBox="1"/>
          <p:nvPr>
            <p:ph idx="1" type="body"/>
          </p:nvPr>
        </p:nvSpPr>
        <p:spPr>
          <a:xfrm>
            <a:off x="838200" y="1825625"/>
            <a:ext cx="57732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3200"/>
              <a:t>What did we learn last time?</a:t>
            </a:r>
            <a:endParaRPr/>
          </a:p>
        </p:txBody>
      </p:sp>
      <p:pic>
        <p:nvPicPr>
          <p:cNvPr id="93" name="Google Shape;93;p15"/>
          <p:cNvPicPr preferRelativeResize="0"/>
          <p:nvPr/>
        </p:nvPicPr>
        <p:blipFill>
          <a:blip r:embed="rId3">
            <a:alphaModFix/>
          </a:blip>
          <a:stretch>
            <a:fillRect/>
          </a:stretch>
        </p:blipFill>
        <p:spPr>
          <a:xfrm>
            <a:off x="6867350" y="1096175"/>
            <a:ext cx="4665650" cy="4665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6"/>
          <p:cNvSpPr txBox="1"/>
          <p:nvPr>
            <p:ph type="title"/>
          </p:nvPr>
        </p:nvSpPr>
        <p:spPr>
          <a:xfrm>
            <a:off x="838200" y="5725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Warmup Time!</a:t>
            </a:r>
            <a:endParaRPr/>
          </a:p>
        </p:txBody>
      </p:sp>
      <p:pic>
        <p:nvPicPr>
          <p:cNvPr id="99" name="Google Shape;99;p16"/>
          <p:cNvPicPr preferRelativeResize="0"/>
          <p:nvPr/>
        </p:nvPicPr>
        <p:blipFill>
          <a:blip r:embed="rId3">
            <a:alphaModFix/>
          </a:blip>
          <a:stretch>
            <a:fillRect/>
          </a:stretch>
        </p:blipFill>
        <p:spPr>
          <a:xfrm>
            <a:off x="2929000" y="1053763"/>
            <a:ext cx="6334001" cy="4750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Stress</a:t>
            </a:r>
            <a:endParaRPr b="1"/>
          </a:p>
        </p:txBody>
      </p:sp>
      <p:sp>
        <p:nvSpPr>
          <p:cNvPr id="105" name="Google Shape;105;p17"/>
          <p:cNvSpPr/>
          <p:nvPr/>
        </p:nvSpPr>
        <p:spPr>
          <a:xfrm>
            <a:off x="4170750" y="365125"/>
            <a:ext cx="3850500" cy="55791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17"/>
          <p:cNvPicPr preferRelativeResize="0"/>
          <p:nvPr/>
        </p:nvPicPr>
        <p:blipFill>
          <a:blip r:embed="rId3">
            <a:alphaModFix/>
          </a:blip>
          <a:stretch>
            <a:fillRect/>
          </a:stretch>
        </p:blipFill>
        <p:spPr>
          <a:xfrm>
            <a:off x="4286264" y="440063"/>
            <a:ext cx="3619477" cy="54292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8"/>
          <p:cNvSpPr txBox="1"/>
          <p:nvPr>
            <p:ph type="title"/>
          </p:nvPr>
        </p:nvSpPr>
        <p:spPr>
          <a:xfrm>
            <a:off x="838200" y="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What is Causing my Stress?</a:t>
            </a:r>
            <a:endParaRPr b="1"/>
          </a:p>
        </p:txBody>
      </p:sp>
      <p:sp>
        <p:nvSpPr>
          <p:cNvPr id="112" name="Google Shape;112;p18"/>
          <p:cNvSpPr/>
          <p:nvPr/>
        </p:nvSpPr>
        <p:spPr>
          <a:xfrm>
            <a:off x="2990250" y="1034675"/>
            <a:ext cx="6211500" cy="56688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 name="Google Shape;113;p18"/>
          <p:cNvPicPr preferRelativeResize="0"/>
          <p:nvPr/>
        </p:nvPicPr>
        <p:blipFill>
          <a:blip r:embed="rId3">
            <a:alphaModFix/>
          </a:blip>
          <a:stretch>
            <a:fillRect/>
          </a:stretch>
        </p:blipFill>
        <p:spPr>
          <a:xfrm>
            <a:off x="3136700" y="1126100"/>
            <a:ext cx="5918601" cy="5485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Activity</a:t>
            </a:r>
            <a:endParaRPr b="1"/>
          </a:p>
        </p:txBody>
      </p:sp>
      <p:pic>
        <p:nvPicPr>
          <p:cNvPr id="119" name="Google Shape;119;p19"/>
          <p:cNvPicPr preferRelativeResize="0"/>
          <p:nvPr/>
        </p:nvPicPr>
        <p:blipFill>
          <a:blip r:embed="rId3">
            <a:alphaModFix/>
          </a:blip>
          <a:stretch>
            <a:fillRect/>
          </a:stretch>
        </p:blipFill>
        <p:spPr>
          <a:xfrm>
            <a:off x="3337351" y="365126"/>
            <a:ext cx="5517276" cy="55172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