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eYm9FkWQc0Q"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9e82919de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9e82919d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Step 7:</a:t>
            </a:r>
            <a:endParaRPr b="1">
              <a:solidFill>
                <a:schemeClr val="dk1"/>
              </a:solidFill>
            </a:endParaRPr>
          </a:p>
          <a:p>
            <a:pPr indent="0" lvl="0" marL="0" rtl="0" algn="l">
              <a:spcBef>
                <a:spcPts val="0"/>
              </a:spcBef>
              <a:spcAft>
                <a:spcPts val="0"/>
              </a:spcAft>
              <a:buNone/>
            </a:pPr>
            <a:r>
              <a:rPr lang="en-US">
                <a:solidFill>
                  <a:schemeClr val="dk1"/>
                </a:solidFill>
              </a:rPr>
              <a:t>[Modified Activity] Explain there are many ways that are very simple and yet quite effective in reducing stress. Doing a guided meditation or listening to happy music are two good examples.</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None/>
            </a:pPr>
            <a:r>
              <a:rPr lang="en-US">
                <a:solidFill>
                  <a:schemeClr val="dk1"/>
                </a:solidFill>
              </a:rPr>
              <a:t>This activity was modified so that this activity could be done virtually without the students having to have materials.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US"/>
              <a:t>Step 8:</a:t>
            </a:r>
            <a:endParaRPr b="1"/>
          </a:p>
          <a:p>
            <a:pPr indent="0" lvl="0" marL="0" rtl="0" algn="l">
              <a:spcBef>
                <a:spcPts val="0"/>
              </a:spcBef>
              <a:spcAft>
                <a:spcPts val="0"/>
              </a:spcAft>
              <a:buNone/>
            </a:pPr>
            <a:r>
              <a:rPr lang="en-US"/>
              <a:t>[Modified Activity] Explain to students that it is important to practice strategies to reduce stress. Do the following two activities with the students. </a:t>
            </a:r>
            <a:endParaRPr/>
          </a:p>
          <a:p>
            <a:pPr indent="-298450" lvl="0" marL="457200" rtl="0" algn="l">
              <a:spcBef>
                <a:spcPts val="0"/>
              </a:spcBef>
              <a:spcAft>
                <a:spcPts val="0"/>
              </a:spcAft>
              <a:buSzPts val="1100"/>
              <a:buAutoNum type="arabicPeriod"/>
            </a:pPr>
            <a:r>
              <a:rPr lang="en-US"/>
              <a:t>Play this five minute guided meditation for the students. </a:t>
            </a:r>
            <a:r>
              <a:rPr lang="en-US" u="sng">
                <a:solidFill>
                  <a:schemeClr val="hlink"/>
                </a:solidFill>
                <a:hlinkClick r:id="rId2"/>
              </a:rPr>
              <a:t>https://www.youtube.com/watch?v=eYm9FkWQc0Q</a:t>
            </a:r>
            <a:endParaRPr/>
          </a:p>
          <a:p>
            <a:pPr indent="-298450" lvl="0" marL="457200" rtl="0" algn="l">
              <a:spcBef>
                <a:spcPts val="0"/>
              </a:spcBef>
              <a:spcAft>
                <a:spcPts val="0"/>
              </a:spcAft>
              <a:buSzPts val="1100"/>
              <a:buAutoNum type="arabicPeriod"/>
            </a:pPr>
            <a:r>
              <a:rPr lang="en-US"/>
              <a:t>Have students make a playlist of happy songs they can play when they are stressed. If using Zoom, you can use the annotate feature to record the songs. If you have a Youtube or Spotify account, you can actually create the playlist so the students can have access to it at home.</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solidFill>
                  <a:schemeClr val="dk1"/>
                </a:solidFill>
              </a:rPr>
              <a:t>This activity was modified so that this activity could be done virtually without the students having to have materials.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US"/>
              <a:t>Step 9:</a:t>
            </a:r>
            <a:endParaRPr b="1"/>
          </a:p>
          <a:p>
            <a:pPr indent="0" lvl="0" marL="0" rtl="0" algn="l">
              <a:spcBef>
                <a:spcPts val="0"/>
              </a:spcBef>
              <a:spcAft>
                <a:spcPts val="0"/>
              </a:spcAft>
              <a:buNone/>
            </a:pPr>
            <a:r>
              <a:rPr lang="en-US"/>
              <a:t>[Modified Activity]</a:t>
            </a:r>
            <a:endParaRPr/>
          </a:p>
          <a:p>
            <a:pPr indent="0" lvl="0" marL="0" rtl="0" algn="l">
              <a:spcBef>
                <a:spcPts val="0"/>
              </a:spcBef>
              <a:spcAft>
                <a:spcPts val="0"/>
              </a:spcAft>
              <a:buClr>
                <a:schemeClr val="dk1"/>
              </a:buClr>
              <a:buSzPts val="1100"/>
              <a:buFont typeface="Arial"/>
              <a:buNone/>
            </a:pPr>
            <a:r>
              <a:rPr lang="en-US"/>
              <a:t>SHARE:</a:t>
            </a:r>
            <a:endParaRPr/>
          </a:p>
          <a:p>
            <a:pPr indent="0" lvl="0" marL="0" rtl="0" algn="l">
              <a:spcBef>
                <a:spcPts val="0"/>
              </a:spcBef>
              <a:spcAft>
                <a:spcPts val="0"/>
              </a:spcAft>
              <a:buClr>
                <a:schemeClr val="dk1"/>
              </a:buClr>
              <a:buSzPts val="1100"/>
              <a:buFont typeface="Arial"/>
              <a:buNone/>
            </a:pPr>
            <a:r>
              <a:rPr lang="en-US"/>
              <a:t>■ How does your body feel after doing the guided meditation? Does it help you feel better? How?</a:t>
            </a:r>
            <a:endParaRPr/>
          </a:p>
          <a:p>
            <a:pPr indent="0" lvl="0" marL="0" rtl="0" algn="l">
              <a:spcBef>
                <a:spcPts val="0"/>
              </a:spcBef>
              <a:spcAft>
                <a:spcPts val="0"/>
              </a:spcAft>
              <a:buClr>
                <a:schemeClr val="dk1"/>
              </a:buClr>
              <a:buSzPts val="1100"/>
              <a:buFont typeface="Arial"/>
              <a:buNone/>
            </a:pPr>
            <a:r>
              <a:rPr lang="en-US"/>
              <a:t>■ Why is it important to think about the strategies you do to reduce your stress?</a:t>
            </a:r>
            <a:endParaRPr/>
          </a:p>
          <a:p>
            <a:pPr indent="0" lvl="0" marL="0" rtl="0" algn="l">
              <a:spcBef>
                <a:spcPts val="0"/>
              </a:spcBef>
              <a:spcAft>
                <a:spcPts val="0"/>
              </a:spcAft>
              <a:buClr>
                <a:schemeClr val="dk1"/>
              </a:buClr>
              <a:buSzPts val="1100"/>
              <a:buFont typeface="Arial"/>
              <a:buNone/>
            </a:pPr>
            <a:r>
              <a:rPr lang="en-US"/>
              <a:t>■ What was the purpose of these activities?</a:t>
            </a:r>
            <a:endParaRPr/>
          </a:p>
          <a:p>
            <a:pPr indent="0" lvl="0" marL="0" rtl="0" algn="l">
              <a:spcBef>
                <a:spcPts val="0"/>
              </a:spcBef>
              <a:spcAft>
                <a:spcPts val="0"/>
              </a:spcAft>
              <a:buClr>
                <a:schemeClr val="dk1"/>
              </a:buClr>
              <a:buSzPts val="1100"/>
              <a:buFont typeface="Arial"/>
              <a:buNone/>
            </a:pPr>
            <a:r>
              <a:rPr lang="en-US"/>
              <a:t>PROCESS:</a:t>
            </a:r>
            <a:endParaRPr/>
          </a:p>
          <a:p>
            <a:pPr indent="0" lvl="0" marL="0" rtl="0" algn="l">
              <a:spcBef>
                <a:spcPts val="0"/>
              </a:spcBef>
              <a:spcAft>
                <a:spcPts val="0"/>
              </a:spcAft>
              <a:buClr>
                <a:schemeClr val="dk1"/>
              </a:buClr>
              <a:buSzPts val="1100"/>
              <a:buFont typeface="Arial"/>
              <a:buNone/>
            </a:pPr>
            <a:r>
              <a:rPr lang="en-US"/>
              <a:t>■ As you think about your stress, what do you need to do to lower your stress level?</a:t>
            </a:r>
            <a:endParaRPr/>
          </a:p>
          <a:p>
            <a:pPr indent="0" lvl="0" marL="0" rtl="0" algn="l">
              <a:spcBef>
                <a:spcPts val="0"/>
              </a:spcBef>
              <a:spcAft>
                <a:spcPts val="0"/>
              </a:spcAft>
              <a:buClr>
                <a:schemeClr val="dk1"/>
              </a:buClr>
              <a:buSzPts val="1100"/>
              <a:buFont typeface="Arial"/>
              <a:buNone/>
            </a:pPr>
            <a:r>
              <a:rPr lang="en-US"/>
              <a:t>■ If your stress level is not high, what have you learned that will help you to keep it at a good level?</a:t>
            </a:r>
            <a:endParaRPr/>
          </a:p>
          <a:p>
            <a:pPr indent="0" lvl="0" marL="0" rtl="0" algn="l">
              <a:spcBef>
                <a:spcPts val="0"/>
              </a:spcBef>
              <a:spcAft>
                <a:spcPts val="0"/>
              </a:spcAft>
              <a:buClr>
                <a:schemeClr val="dk1"/>
              </a:buClr>
              <a:buSzPts val="1100"/>
              <a:buFont typeface="Arial"/>
              <a:buNone/>
            </a:pPr>
            <a:r>
              <a:rPr lang="en-US"/>
              <a:t>GENERALIZE AND APPLY:</a:t>
            </a:r>
            <a:endParaRPr/>
          </a:p>
          <a:p>
            <a:pPr indent="0" lvl="0" marL="0" rtl="0" algn="l">
              <a:spcBef>
                <a:spcPts val="0"/>
              </a:spcBef>
              <a:spcAft>
                <a:spcPts val="0"/>
              </a:spcAft>
              <a:buClr>
                <a:schemeClr val="dk1"/>
              </a:buClr>
              <a:buSzPts val="1100"/>
              <a:buFont typeface="Arial"/>
              <a:buNone/>
            </a:pPr>
            <a:r>
              <a:rPr lang="en-US"/>
              <a:t>■ What are some times in your life when you feel more stress than others? What could you do to lower stress during those times?</a:t>
            </a:r>
            <a:endParaRPr/>
          </a:p>
          <a:p>
            <a:pPr indent="0" lvl="0" marL="0" rtl="0" algn="l">
              <a:spcBef>
                <a:spcPts val="0"/>
              </a:spcBef>
              <a:spcAft>
                <a:spcPts val="0"/>
              </a:spcAft>
              <a:buClr>
                <a:schemeClr val="dk1"/>
              </a:buClr>
              <a:buSzPts val="1100"/>
              <a:buFont typeface="Arial"/>
              <a:buNone/>
            </a:pPr>
            <a:r>
              <a:rPr lang="en-US"/>
              <a:t>■ Do you think your stress level is higher, lower, or the same as your friends? Why?</a:t>
            </a:r>
            <a:endParaRPr/>
          </a:p>
          <a:p>
            <a:pPr indent="0" lvl="0" marL="0" rtl="0" algn="l">
              <a:spcBef>
                <a:spcPts val="0"/>
              </a:spcBef>
              <a:spcAft>
                <a:spcPts val="0"/>
              </a:spcAft>
              <a:buClr>
                <a:schemeClr val="dk1"/>
              </a:buClr>
              <a:buSzPts val="1100"/>
              <a:buFont typeface="Arial"/>
              <a:buNone/>
            </a:pPr>
            <a:r>
              <a:rPr lang="en-US"/>
              <a:t>■ How can you use what you learned to help others?</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Some of the questions were modified in order to correspond to the modified activity.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Step 10:</a:t>
            </a:r>
            <a:endParaRPr b="1"/>
          </a:p>
          <a:p>
            <a:pPr indent="0" lvl="0" marL="0" rtl="0" algn="l">
              <a:spcBef>
                <a:spcPts val="0"/>
              </a:spcBef>
              <a:spcAft>
                <a:spcPts val="0"/>
              </a:spcAft>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9e82919de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9e82919d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11:</a:t>
            </a:r>
            <a:endParaRPr b="1"/>
          </a:p>
          <a:p>
            <a:pPr indent="0" lvl="0" marL="0" rtl="0" algn="l">
              <a:spcBef>
                <a:spcPts val="0"/>
              </a:spcBef>
              <a:spcAft>
                <a:spcPts val="0"/>
              </a:spcAft>
              <a:buNone/>
            </a:pPr>
            <a:r>
              <a:rPr lang="en-US"/>
              <a:t>[Modified Activity] Discuss the “</a:t>
            </a:r>
            <a:r>
              <a:rPr b="1" lang="en-US"/>
              <a:t>Family Corner</a:t>
            </a:r>
            <a:r>
              <a:rPr lang="en-US"/>
              <a:t>” and “</a:t>
            </a:r>
            <a:r>
              <a:rPr b="1" lang="en-US"/>
              <a:t>Community Corner</a:t>
            </a:r>
            <a:r>
              <a:rPr lang="en-US"/>
              <a:t>” with participants. Encourage them to do one or both. If they choose to do something as a group, help them follow through.</a:t>
            </a:r>
            <a:endParaRPr/>
          </a:p>
          <a:p>
            <a:pPr indent="0" lvl="0" marL="0" rtl="0" algn="l">
              <a:spcBef>
                <a:spcPts val="0"/>
              </a:spcBef>
              <a:spcAft>
                <a:spcPts val="0"/>
              </a:spcAft>
              <a:buClr>
                <a:schemeClr val="dk1"/>
              </a:buClr>
              <a:buSzPts val="1100"/>
              <a:buFont typeface="Arial"/>
              <a:buNone/>
            </a:pPr>
            <a:r>
              <a:rPr lang="en-US"/>
              <a:t>■ </a:t>
            </a:r>
            <a:r>
              <a:rPr b="1" lang="en-US"/>
              <a:t>Family Corner</a:t>
            </a:r>
            <a:r>
              <a:rPr lang="en-US"/>
              <a:t>: Work with family members and, as a family, identify one strategy to reduce stress that you can all work on together. Have everyone in your family make a stress ball and participate in a guided meditation together. Get together every other week to talk about each family member’s stress level. What can the family do together to reduce their stress?</a:t>
            </a:r>
            <a:endParaRPr/>
          </a:p>
          <a:p>
            <a:pPr indent="0" lvl="0" marL="0" rtl="0" algn="l">
              <a:spcBef>
                <a:spcPts val="0"/>
              </a:spcBef>
              <a:spcAft>
                <a:spcPts val="0"/>
              </a:spcAft>
              <a:buClr>
                <a:schemeClr val="dk1"/>
              </a:buClr>
              <a:buSzPts val="1100"/>
              <a:buFont typeface="Arial"/>
              <a:buNone/>
            </a:pPr>
            <a:r>
              <a:rPr lang="en-US"/>
              <a:t>■</a:t>
            </a:r>
            <a:r>
              <a:rPr b="1" lang="en-US"/>
              <a:t> Community Corner</a:t>
            </a:r>
            <a:r>
              <a:rPr lang="en-US"/>
              <a:t>: Give a stress ball to someone you know who might be under a lot of stress, or just to someone you care about. Share what you have learned with them.</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t>This activity was modified so that it would correspond with the previous modified activities. The instructions for making a stress ball are shown below.</a:t>
            </a:r>
            <a:endParaRPr/>
          </a:p>
          <a:p>
            <a:pPr indent="0" lvl="0" marL="0" rtl="0" algn="l">
              <a:spcBef>
                <a:spcPts val="0"/>
              </a:spcBef>
              <a:spcAft>
                <a:spcPts val="0"/>
              </a:spcAft>
              <a:buNone/>
            </a:pPr>
            <a:r>
              <a:rPr b="1" lang="en-US"/>
              <a:t>Instructions for making a stress ball:</a:t>
            </a:r>
            <a:r>
              <a:rPr lang="en-US"/>
              <a:t> Give each family member two balloons. The balloons need to be doubled so they can handle the stress put on them by the sand and force of being squeezed--Insert one balloon into the other. Have family members take turns and help each other fill the balloons with rice, cornmeal, or sand. Be sure to fill balloons over a newspaper or outside to avoid a mess. The balloons should be filled until they comfortably fit into the hand. It should feel tight without being stretched too much. Tie the end of the balloon. Have each family  identify their balloon with a permanent marker.</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55865d7f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55865d7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79c7ddf41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79c7ddf41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979c7ddf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979c7ddf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79c7ddf41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79c7ddf4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79c7ddf4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79c7ddf4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79c7ddf41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79c7ddf4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1:</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9e82919d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9e82919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To get students active at the beginning of the virtual lesson, choose one of the warm-ups from the list.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79c7ddf41_0_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79c7ddf41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2:</a:t>
            </a:r>
            <a:endParaRPr b="1"/>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79c7ddf41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79c7ddf41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Steps 3:</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[Modified Activity] Read aloud the </a:t>
            </a:r>
            <a:r>
              <a:rPr b="1" lang="en-US">
                <a:solidFill>
                  <a:schemeClr val="dk1"/>
                </a:solidFill>
              </a:rPr>
              <a:t>COPING WITH STRESS Handout</a:t>
            </a:r>
            <a:r>
              <a:rPr lang="en-US">
                <a:solidFill>
                  <a:schemeClr val="dk1"/>
                </a:solidFill>
              </a:rPr>
              <a:t> and ask students to make a tally mark on a piece of paper each time one of the stress reducers describes them.</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None/>
            </a:pPr>
            <a:r>
              <a:rPr lang="en-US">
                <a:solidFill>
                  <a:schemeClr val="dk1"/>
                </a:solidFill>
              </a:rPr>
              <a:t>This activity was modified so that this activity could be done virtually without the students having a physical copy of the handout.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US">
                <a:solidFill>
                  <a:schemeClr val="dk1"/>
                </a:solidFill>
              </a:rPr>
              <a:t>Step 4:</a:t>
            </a:r>
            <a:endParaRPr b="1">
              <a:solidFill>
                <a:schemeClr val="dk1"/>
              </a:solidFill>
            </a:endParaRPr>
          </a:p>
          <a:p>
            <a:pPr indent="0" lvl="0" marL="0" rtl="0" algn="l">
              <a:spcBef>
                <a:spcPts val="0"/>
              </a:spcBef>
              <a:spcAft>
                <a:spcPts val="0"/>
              </a:spcAft>
              <a:buNone/>
            </a:pPr>
            <a:r>
              <a:rPr lang="en-US">
                <a:solidFill>
                  <a:schemeClr val="dk1"/>
                </a:solidFill>
              </a:rPr>
              <a:t>[Modified Activity] Have participants add the number of tally marks and write down their score.</a:t>
            </a:r>
            <a:endParaRPr>
              <a:solidFill>
                <a:schemeClr val="dk1"/>
              </a:solidFill>
            </a:endParaRPr>
          </a:p>
          <a:p>
            <a:pPr indent="0" lvl="0" marL="0" rtl="0" algn="l">
              <a:spcBef>
                <a:spcPts val="0"/>
              </a:spcBef>
              <a:spcAft>
                <a:spcPts val="0"/>
              </a:spcAft>
              <a:buNone/>
            </a:pPr>
            <a:r>
              <a:rPr b="1" lang="en-US">
                <a:solidFill>
                  <a:schemeClr val="dk1"/>
                </a:solidFill>
              </a:rPr>
              <a:t>Tips:</a:t>
            </a:r>
            <a:endParaRPr b="1">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This activity was modified so that this activity could be done virtually without the students having a physical copy of the handout.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79c7ddf41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79c7ddf4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Step 5:</a:t>
            </a:r>
            <a:endParaRPr b="1"/>
          </a:p>
          <a:p>
            <a:pPr indent="0" lvl="0" marL="0" rtl="0" algn="l">
              <a:spcBef>
                <a:spcPts val="0"/>
              </a:spcBef>
              <a:spcAft>
                <a:spcPts val="0"/>
              </a:spcAft>
              <a:buClr>
                <a:schemeClr val="dk1"/>
              </a:buClr>
              <a:buSzPts val="1100"/>
              <a:buFont typeface="Arial"/>
              <a:buNone/>
            </a:pPr>
            <a:r>
              <a:rPr lang="en-US"/>
              <a:t>[Modified Activity] Read the </a:t>
            </a:r>
            <a:r>
              <a:rPr b="1" lang="en-US"/>
              <a:t>STRESS BUSTERS Handout</a:t>
            </a:r>
            <a:r>
              <a:rPr lang="en-US"/>
              <a:t> aloud to the students and have them write down the items they use or might use to manage stress on a piece of paper. Ask them to think of others and write them down on their piece of paper. Have students share what they do to reduce or eliminate stress.</a:t>
            </a:r>
            <a:endParaRPr/>
          </a:p>
          <a:p>
            <a:pPr indent="0" lvl="0" marL="0" rtl="0" algn="l">
              <a:spcBef>
                <a:spcPts val="0"/>
              </a:spcBef>
              <a:spcAft>
                <a:spcPts val="0"/>
              </a:spcAft>
              <a:buNone/>
            </a:pPr>
            <a:r>
              <a:rPr b="1" lang="en-US"/>
              <a:t>Tips:</a:t>
            </a:r>
            <a:endParaRPr b="1"/>
          </a:p>
          <a:p>
            <a:pPr indent="0" lvl="0" marL="0" rtl="0" algn="l">
              <a:spcBef>
                <a:spcPts val="0"/>
              </a:spcBef>
              <a:spcAft>
                <a:spcPts val="0"/>
              </a:spcAft>
              <a:buNone/>
            </a:pPr>
            <a:r>
              <a:rPr lang="en-US">
                <a:solidFill>
                  <a:schemeClr val="dk1"/>
                </a:solidFill>
              </a:rPr>
              <a:t>This activity was modified so that this activity could be done virtually without the students having a physical copy of the handout.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US"/>
              <a:t>Step 6:</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2"/>
          <p:cNvPicPr preferRelativeResize="0"/>
          <p:nvPr/>
        </p:nvPicPr>
        <p:blipFill rotWithShape="1">
          <a:blip r:embed="rId2">
            <a:alphaModFix/>
          </a:blip>
          <a:srcRect b="0" l="0" r="0" t="0"/>
          <a:stretch/>
        </p:blipFill>
        <p:spPr>
          <a:xfrm>
            <a:off x="3448221" y="725341"/>
            <a:ext cx="5295557" cy="26199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 name="Google Shape;32;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b="0" l="0" r="0" t="0"/>
          <a:stretch/>
        </p:blipFill>
        <p:spPr>
          <a:xfrm>
            <a:off x="3794211" y="2031516"/>
            <a:ext cx="4603578" cy="22775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10"/>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10"/>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406400" lvl="0" marL="457200" rtl="0">
              <a:spcBef>
                <a:spcPts val="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42" name="Google Shape;4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8" name="Google Shape;8;p1"/>
          <p:cNvPicPr preferRelativeResize="0"/>
          <p:nvPr/>
        </p:nvPicPr>
        <p:blipFill rotWithShape="1">
          <a:blip r:embed="rId1">
            <a:alphaModFix/>
          </a:blip>
          <a:srcRect b="0" l="0" r="0" t="0"/>
          <a:stretch/>
        </p:blipFill>
        <p:spPr>
          <a:xfrm>
            <a:off x="234950" y="5783649"/>
            <a:ext cx="11722100" cy="965200"/>
          </a:xfrm>
          <a:prstGeom prst="rect">
            <a:avLst/>
          </a:prstGeom>
          <a:noFill/>
          <a:ln>
            <a:noFill/>
          </a:ln>
        </p:spPr>
      </p:pic>
      <p:sp>
        <p:nvSpPr>
          <p:cNvPr id="9" name="Google Shape;9;p1"/>
          <p:cNvSpPr txBox="1"/>
          <p:nvPr/>
        </p:nvSpPr>
        <p:spPr>
          <a:xfrm>
            <a:off x="838200" y="5958472"/>
            <a:ext cx="16476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Chapter </a:t>
            </a:r>
            <a:r>
              <a:rPr lang="en-US">
                <a:solidFill>
                  <a:schemeClr val="lt1"/>
                </a:solidFill>
              </a:rPr>
              <a:t>3</a:t>
            </a:r>
            <a:endParaRPr>
              <a:solidFill>
                <a:schemeClr val="lt1"/>
              </a:solidFill>
            </a:endParaRPr>
          </a:p>
          <a:p>
            <a:pPr indent="0" lvl="0" marL="0" marR="0" rtl="0" algn="l">
              <a:spcBef>
                <a:spcPts val="0"/>
              </a:spcBef>
              <a:spcAft>
                <a:spcPts val="0"/>
              </a:spcAft>
              <a:buNone/>
            </a:pPr>
            <a:r>
              <a:t/>
            </a:r>
            <a:endParaRPr>
              <a:solidFill>
                <a:schemeClr val="lt1"/>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hyperlink" Target="https://www.ces.ncsu.edu/local-county-center/" TargetMode="External"/><Relationship Id="rId5" Type="http://schemas.openxmlformats.org/officeDocument/2006/relationships/hyperlink" Target="https://nc4h.ces.ncsu.edu/healthy-living/" TargetMode="External"/><Relationship Id="rId6" Type="http://schemas.openxmlformats.org/officeDocument/2006/relationships/hyperlink" Target="mailto:kbridge3@ncsu.e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pixabay.com/illustrations/question-mark-consider-think-2318030/" TargetMode="External"/><Relationship Id="rId4" Type="http://schemas.openxmlformats.org/officeDocument/2006/relationships/hyperlink" Target="https://pixabay.com/photos/run-running-sport-fitness-healthy-750466/" TargetMode="External"/><Relationship Id="rId5" Type="http://schemas.openxmlformats.org/officeDocument/2006/relationships/hyperlink" Target="https://unsplash.com/photos/FUYSmgif7c8" TargetMode="External"/><Relationship Id="rId6" Type="http://schemas.openxmlformats.org/officeDocument/2006/relationships/hyperlink" Target="https://unsplash.com/photos/OD9EOzfSOh0" TargetMode="External"/><Relationship Id="rId7" Type="http://schemas.openxmlformats.org/officeDocument/2006/relationships/hyperlink" Target="https://pixabay.com/photos/anti-stress-balls-funny-troop-247263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4.png"/><Relationship Id="rId9" Type="http://schemas.openxmlformats.org/officeDocument/2006/relationships/image" Target="../media/image5.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3.png"/><Relationship Id="rId9"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9.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838200" y="6917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Activity</a:t>
            </a:r>
            <a:endParaRPr b="1"/>
          </a:p>
        </p:txBody>
      </p:sp>
      <p:pic>
        <p:nvPicPr>
          <p:cNvPr id="125" name="Google Shape;125;p20"/>
          <p:cNvPicPr preferRelativeResize="0"/>
          <p:nvPr/>
        </p:nvPicPr>
        <p:blipFill>
          <a:blip r:embed="rId3">
            <a:alphaModFix/>
          </a:blip>
          <a:stretch>
            <a:fillRect/>
          </a:stretch>
        </p:blipFill>
        <p:spPr>
          <a:xfrm>
            <a:off x="2705712" y="1172163"/>
            <a:ext cx="6780574" cy="45136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Family Corner / Community Corner</a:t>
            </a:r>
            <a:endParaRPr/>
          </a:p>
        </p:txBody>
      </p:sp>
      <p:sp>
        <p:nvSpPr>
          <p:cNvPr id="131" name="Google Shape;131;p21"/>
          <p:cNvSpPr/>
          <p:nvPr/>
        </p:nvSpPr>
        <p:spPr>
          <a:xfrm>
            <a:off x="1849950" y="1839950"/>
            <a:ext cx="8492100" cy="36543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21"/>
          <p:cNvPicPr preferRelativeResize="0"/>
          <p:nvPr/>
        </p:nvPicPr>
        <p:blipFill>
          <a:blip r:embed="rId3">
            <a:alphaModFix/>
          </a:blip>
          <a:stretch>
            <a:fillRect/>
          </a:stretch>
        </p:blipFill>
        <p:spPr>
          <a:xfrm>
            <a:off x="2046875" y="1996838"/>
            <a:ext cx="8098250" cy="3340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idx="1" type="body"/>
          </p:nvPr>
        </p:nvSpPr>
        <p:spPr>
          <a:xfrm>
            <a:off x="838200" y="1825625"/>
            <a:ext cx="10515600" cy="808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0" lang="en-US" sz="1200"/>
              <a:t>This presentation was developed by North Carolina 4-H for use by the 4-H </a:t>
            </a:r>
            <a:r>
              <a:rPr b="0" i="1" lang="en-US" sz="1200"/>
              <a:t>Health Rocks!®</a:t>
            </a:r>
            <a:r>
              <a:rPr b="0" lang="en-US" sz="1200"/>
              <a:t> program and its trained facilitators. This content should only be used by those who are authorized by North Carolina 4-H and are trained to implement this program. If you are viewing this information and have not been trained in </a:t>
            </a:r>
            <a:r>
              <a:rPr b="0" i="1" lang="en-US" sz="1200"/>
              <a:t>Health Rocks!®, </a:t>
            </a:r>
            <a:r>
              <a:rPr b="0" lang="en-US" sz="1200"/>
              <a:t>please contact your local North Carolina 4-H Agent.</a:t>
            </a:r>
            <a:r>
              <a:rPr b="0" i="1" lang="en-US" sz="1200"/>
              <a:t> </a:t>
            </a:r>
            <a:endParaRPr b="0" sz="1200"/>
          </a:p>
        </p:txBody>
      </p:sp>
      <p:pic>
        <p:nvPicPr>
          <p:cNvPr id="138" name="Google Shape;138;p22"/>
          <p:cNvPicPr preferRelativeResize="0"/>
          <p:nvPr/>
        </p:nvPicPr>
        <p:blipFill>
          <a:blip r:embed="rId3">
            <a:alphaModFix/>
          </a:blip>
          <a:stretch>
            <a:fillRect/>
          </a:stretch>
        </p:blipFill>
        <p:spPr>
          <a:xfrm>
            <a:off x="3643062" y="619863"/>
            <a:ext cx="4905875" cy="946950"/>
          </a:xfrm>
          <a:prstGeom prst="rect">
            <a:avLst/>
          </a:prstGeom>
          <a:noFill/>
          <a:ln>
            <a:noFill/>
          </a:ln>
        </p:spPr>
      </p:pic>
      <p:sp>
        <p:nvSpPr>
          <p:cNvPr id="139" name="Google Shape;139;p22"/>
          <p:cNvSpPr txBox="1"/>
          <p:nvPr>
            <p:ph idx="1" type="body"/>
          </p:nvPr>
        </p:nvSpPr>
        <p:spPr>
          <a:xfrm>
            <a:off x="757038"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questions regarding the NC 4-H </a:t>
            </a:r>
            <a:r>
              <a:rPr lang="en-US" sz="1200"/>
              <a:t>programs, contact your local 4-H Agent. </a:t>
            </a:r>
            <a:endParaRPr sz="1200"/>
          </a:p>
          <a:p>
            <a:pPr indent="0" lvl="0" marL="0" rtl="0" algn="l">
              <a:spcBef>
                <a:spcPts val="1000"/>
              </a:spcBef>
              <a:spcAft>
                <a:spcPts val="0"/>
              </a:spcAft>
              <a:buNone/>
            </a:pPr>
            <a:r>
              <a:rPr lang="en-US" sz="1200" u="sng">
                <a:solidFill>
                  <a:schemeClr val="hlink"/>
                </a:solidFill>
                <a:hlinkClick r:id="rId4"/>
              </a:rPr>
              <a:t>Click here to find your county center! </a:t>
            </a:r>
            <a:endParaRPr sz="1200"/>
          </a:p>
        </p:txBody>
      </p:sp>
      <p:sp>
        <p:nvSpPr>
          <p:cNvPr id="140" name="Google Shape;140;p22"/>
          <p:cNvSpPr txBox="1"/>
          <p:nvPr>
            <p:ph idx="1" type="body"/>
          </p:nvPr>
        </p:nvSpPr>
        <p:spPr>
          <a:xfrm>
            <a:off x="6176863" y="3024600"/>
            <a:ext cx="5258100" cy="2637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200"/>
              <a:t>For more information about NC 4-H Healthy Living programs, visit our website! </a:t>
            </a:r>
            <a:endParaRPr sz="1200"/>
          </a:p>
          <a:p>
            <a:pPr indent="0" lvl="0" marL="0" rtl="0" algn="l">
              <a:spcBef>
                <a:spcPts val="1000"/>
              </a:spcBef>
              <a:spcAft>
                <a:spcPts val="0"/>
              </a:spcAft>
              <a:buNone/>
            </a:pPr>
            <a:r>
              <a:rPr lang="en-US" sz="1200" u="sng">
                <a:solidFill>
                  <a:schemeClr val="hlink"/>
                </a:solidFill>
                <a:hlinkClick r:id="rId5"/>
              </a:rPr>
              <a:t>Click here to learn more about North Carolina 4-H Healthy Living.</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For questions regarding content related to the NC 4-H </a:t>
            </a:r>
            <a:r>
              <a:rPr i="1" lang="en-US" sz="1200"/>
              <a:t>Health Rocks!®</a:t>
            </a:r>
            <a:r>
              <a:rPr lang="en-US" sz="1200"/>
              <a:t> program, contact the NC 4-H Healthy Living Coordinator.</a:t>
            </a:r>
            <a:endParaRPr sz="1200"/>
          </a:p>
          <a:p>
            <a:pPr indent="0" lvl="0" marL="0" rtl="0" algn="l">
              <a:spcBef>
                <a:spcPts val="1000"/>
              </a:spcBef>
              <a:spcAft>
                <a:spcPts val="0"/>
              </a:spcAft>
              <a:buNone/>
            </a:pPr>
            <a:r>
              <a:t/>
            </a:r>
            <a:endParaRPr sz="1200"/>
          </a:p>
          <a:p>
            <a:pPr indent="0" lvl="0" marL="0" rtl="0" algn="l">
              <a:lnSpc>
                <a:spcPct val="100000"/>
              </a:lnSpc>
              <a:spcBef>
                <a:spcPts val="0"/>
              </a:spcBef>
              <a:spcAft>
                <a:spcPts val="0"/>
              </a:spcAft>
              <a:buNone/>
            </a:pPr>
            <a:r>
              <a:rPr lang="en-US" sz="1200"/>
              <a:t>Kenan Bridges</a:t>
            </a:r>
            <a:endParaRPr sz="1200"/>
          </a:p>
          <a:p>
            <a:pPr indent="0" lvl="0" marL="0" rtl="0" algn="l">
              <a:lnSpc>
                <a:spcPct val="100000"/>
              </a:lnSpc>
              <a:spcBef>
                <a:spcPts val="0"/>
              </a:spcBef>
              <a:spcAft>
                <a:spcPts val="0"/>
              </a:spcAft>
              <a:buNone/>
            </a:pPr>
            <a:r>
              <a:rPr b="0" lang="en-US" sz="1200"/>
              <a:t>NC 4-H Healthy Living Coordinator</a:t>
            </a:r>
            <a:endParaRPr b="0" sz="1200"/>
          </a:p>
          <a:p>
            <a:pPr indent="0" lvl="0" marL="0" rtl="0" algn="l">
              <a:lnSpc>
                <a:spcPct val="100000"/>
              </a:lnSpc>
              <a:spcBef>
                <a:spcPts val="0"/>
              </a:spcBef>
              <a:spcAft>
                <a:spcPts val="0"/>
              </a:spcAft>
              <a:buNone/>
            </a:pPr>
            <a:r>
              <a:rPr b="0" lang="en-US" sz="1200" u="sng">
                <a:solidFill>
                  <a:schemeClr val="hlink"/>
                </a:solidFill>
                <a:hlinkClick r:id="rId6"/>
              </a:rPr>
              <a:t>kbridge3@ncsu.edu</a:t>
            </a:r>
            <a:endParaRPr b="0" sz="1200"/>
          </a:p>
          <a:p>
            <a:pPr indent="0" lvl="0" marL="0" rtl="0" algn="l">
              <a:spcBef>
                <a:spcPts val="0"/>
              </a:spcBef>
              <a:spcAft>
                <a:spcPts val="0"/>
              </a:spcAft>
              <a:buNone/>
            </a:pPr>
            <a:r>
              <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References</a:t>
            </a:r>
            <a:endParaRPr b="1"/>
          </a:p>
        </p:txBody>
      </p:sp>
      <p:sp>
        <p:nvSpPr>
          <p:cNvPr id="146" name="Google Shape;146;p2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1. Lachmann-Anke, P., &amp; Lachmann-Anke, M. (n.d.). [Animated person with question marks]. Pixabay. </a:t>
            </a:r>
            <a:r>
              <a:rPr lang="en-US" sz="1800" u="sng">
                <a:solidFill>
                  <a:schemeClr val="hlink"/>
                </a:solidFill>
                <a:hlinkClick r:id="rId3"/>
              </a:rPr>
              <a:t>https://pixabay.com/illustrations/question-mark-consider-think-2318030/</a:t>
            </a:r>
            <a:endParaRPr/>
          </a:p>
          <a:p>
            <a:pPr indent="0" lvl="0" marL="0" rtl="0" algn="l">
              <a:spcBef>
                <a:spcPts val="1000"/>
              </a:spcBef>
              <a:spcAft>
                <a:spcPts val="0"/>
              </a:spcAft>
              <a:buNone/>
            </a:pPr>
            <a:r>
              <a:rPr lang="en-US" sz="1800"/>
              <a:t>2. </a:t>
            </a:r>
            <a:r>
              <a:rPr lang="en-US" sz="1800"/>
              <a:t>Wokandapix. (n.d.). [Photograph of tennis shoes]. USA. Pixabay. </a:t>
            </a:r>
            <a:r>
              <a:rPr lang="en-US" sz="1800" u="sng">
                <a:solidFill>
                  <a:schemeClr val="hlink"/>
                </a:solidFill>
                <a:hlinkClick r:id="rId4"/>
              </a:rPr>
              <a:t>https://pixabay.com/photos/run-running-sport-fitness-healthy-750466/</a:t>
            </a:r>
            <a:endParaRPr sz="1800"/>
          </a:p>
          <a:p>
            <a:pPr indent="0" lvl="0" marL="0" rtl="0" algn="l">
              <a:spcBef>
                <a:spcPts val="1000"/>
              </a:spcBef>
              <a:spcAft>
                <a:spcPts val="0"/>
              </a:spcAft>
              <a:buNone/>
            </a:pPr>
            <a:r>
              <a:rPr lang="en-US" sz="1800"/>
              <a:t>3. Mandre, K. (n.d.). </a:t>
            </a:r>
            <a:r>
              <a:rPr i="1" lang="en-US" sz="1800"/>
              <a:t>High Temperature</a:t>
            </a:r>
            <a:r>
              <a:rPr lang="en-US" sz="1800"/>
              <a:t> [Online Image]. Thane, Maharashtra, India. Unsplash. </a:t>
            </a:r>
            <a:r>
              <a:rPr lang="en-US" sz="1800" u="sng">
                <a:solidFill>
                  <a:schemeClr val="hlink"/>
                </a:solidFill>
                <a:hlinkClick r:id="rId5"/>
              </a:rPr>
              <a:t>https://unsplash.com/photos/FUYSmgif7c8</a:t>
            </a:r>
            <a:endParaRPr sz="1800"/>
          </a:p>
          <a:p>
            <a:pPr indent="0" lvl="0" marL="0" rtl="0" algn="l">
              <a:spcBef>
                <a:spcPts val="1000"/>
              </a:spcBef>
              <a:spcAft>
                <a:spcPts val="0"/>
              </a:spcAft>
              <a:buNone/>
            </a:pPr>
            <a:r>
              <a:rPr lang="en-US" sz="1800"/>
              <a:t>4. Mckenna, F. (n.d.). [Photograph of a sunrise on the beach]. San Diego, CA. Unsplash. </a:t>
            </a:r>
            <a:r>
              <a:rPr lang="en-US" sz="1800" u="sng">
                <a:solidFill>
                  <a:schemeClr val="hlink"/>
                </a:solidFill>
                <a:hlinkClick r:id="rId6"/>
              </a:rPr>
              <a:t>https://unsplash.com/photos/OD9EOzfSOh0</a:t>
            </a:r>
            <a:endParaRPr sz="1800"/>
          </a:p>
          <a:p>
            <a:pPr indent="0" lvl="0" marL="0" rtl="0" algn="l">
              <a:spcBef>
                <a:spcPts val="1000"/>
              </a:spcBef>
              <a:spcAft>
                <a:spcPts val="0"/>
              </a:spcAft>
              <a:buNone/>
            </a:pPr>
            <a:r>
              <a:rPr lang="en-US" sz="1800"/>
              <a:t>5. Fotos, A. (n.d.). [Photograph of six stress balls on the road]. Pixabay. </a:t>
            </a:r>
            <a:r>
              <a:rPr lang="en-US" sz="1800" u="sng">
                <a:solidFill>
                  <a:schemeClr val="hlink"/>
                </a:solidFill>
                <a:hlinkClick r:id="rId7"/>
              </a:rPr>
              <a:t>https://pixabay.com/photos/anti-stress-balls-funny-troop-2472633/</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pic>
        <p:nvPicPr>
          <p:cNvPr id="51" name="Google Shape;51;p12"/>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52" name="Google Shape;52;p12"/>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53" name="Google Shape;53;p12"/>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54" name="Google Shape;54;p12"/>
          <p:cNvPicPr preferRelativeResize="0"/>
          <p:nvPr/>
        </p:nvPicPr>
        <p:blipFill>
          <a:blip r:embed="rId5">
            <a:alphaModFix/>
          </a:blip>
          <a:stretch>
            <a:fillRect/>
          </a:stretch>
        </p:blipFill>
        <p:spPr>
          <a:xfrm>
            <a:off x="4932385" y="1139945"/>
            <a:ext cx="4621066" cy="2287949"/>
          </a:xfrm>
          <a:prstGeom prst="rect">
            <a:avLst/>
          </a:prstGeom>
          <a:noFill/>
          <a:ln>
            <a:noFill/>
          </a:ln>
        </p:spPr>
      </p:pic>
      <p:sp>
        <p:nvSpPr>
          <p:cNvPr id="55" name="Google Shape;55;p12"/>
          <p:cNvSpPr txBox="1"/>
          <p:nvPr/>
        </p:nvSpPr>
        <p:spPr>
          <a:xfrm>
            <a:off x="5880917" y="976433"/>
            <a:ext cx="2718900" cy="435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Welcome to</a:t>
            </a:r>
            <a:endParaRPr b="1" sz="2300">
              <a:latin typeface="Comic Sans MS"/>
              <a:ea typeface="Comic Sans MS"/>
              <a:cs typeface="Comic Sans MS"/>
              <a:sym typeface="Comic Sans MS"/>
            </a:endParaRPr>
          </a:p>
        </p:txBody>
      </p:sp>
      <p:pic>
        <p:nvPicPr>
          <p:cNvPr id="56" name="Google Shape;56;p12"/>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57" name="Google Shape;57;p12"/>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Videos</a:t>
            </a:r>
            <a:endParaRPr b="1" sz="2300"/>
          </a:p>
        </p:txBody>
      </p:sp>
      <p:pic>
        <p:nvPicPr>
          <p:cNvPr id="58" name="Google Shape;58;p12"/>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59" name="Google Shape;59;p12"/>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60" name="Google Shape;60;p12"/>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61" name="Google Shape;61;p12"/>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t>Worksheets</a:t>
            </a:r>
            <a:endParaRPr b="1"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4-H Pledge</a:t>
            </a:r>
            <a:endParaRPr/>
          </a:p>
        </p:txBody>
      </p:sp>
      <p:sp>
        <p:nvSpPr>
          <p:cNvPr id="67" name="Google Shape;67;p13"/>
          <p:cNvSpPr txBox="1"/>
          <p:nvPr>
            <p:ph idx="1" type="body"/>
          </p:nvPr>
        </p:nvSpPr>
        <p:spPr>
          <a:xfrm>
            <a:off x="838200" y="1825625"/>
            <a:ext cx="6345300" cy="3877800"/>
          </a:xfrm>
          <a:prstGeom prst="rect">
            <a:avLst/>
          </a:prstGeom>
        </p:spPr>
        <p:txBody>
          <a:bodyPr anchorCtr="0" anchor="t" bIns="45700" lIns="91425" spcFirstLastPara="1" rIns="91425" wrap="square" tIns="45700">
            <a:noAutofit/>
          </a:bodyPr>
          <a:lstStyle/>
          <a:p>
            <a:pPr indent="0" lvl="0" marL="0" rtl="0" algn="l">
              <a:lnSpc>
                <a:spcPct val="115000"/>
              </a:lnSpc>
              <a:spcBef>
                <a:spcPts val="50"/>
              </a:spcBef>
              <a:spcAft>
                <a:spcPts val="0"/>
              </a:spcAft>
              <a:buClr>
                <a:schemeClr val="dk1"/>
              </a:buClr>
              <a:buSzPts val="1100"/>
              <a:buFont typeface="Arial"/>
              <a:buNone/>
            </a:pPr>
            <a:r>
              <a:rPr lang="en-US" sz="2700"/>
              <a:t>I pledge My Head to clearer thinking,</a:t>
            </a:r>
            <a:endParaRPr sz="2700"/>
          </a:p>
          <a:p>
            <a:pPr indent="0" lvl="0" marL="0" rtl="0" algn="l">
              <a:lnSpc>
                <a:spcPct val="115000"/>
              </a:lnSpc>
              <a:spcBef>
                <a:spcPts val="50"/>
              </a:spcBef>
              <a:spcAft>
                <a:spcPts val="0"/>
              </a:spcAft>
              <a:buClr>
                <a:schemeClr val="dk1"/>
              </a:buClr>
              <a:buSzPts val="1100"/>
              <a:buFont typeface="Arial"/>
              <a:buNone/>
            </a:pPr>
            <a:r>
              <a:rPr lang="en-US" sz="2700"/>
              <a:t>My Heart to greater loyalty,</a:t>
            </a:r>
            <a:endParaRPr sz="2700"/>
          </a:p>
          <a:p>
            <a:pPr indent="0" lvl="0" marL="0" rtl="0" algn="l">
              <a:lnSpc>
                <a:spcPct val="115000"/>
              </a:lnSpc>
              <a:spcBef>
                <a:spcPts val="50"/>
              </a:spcBef>
              <a:spcAft>
                <a:spcPts val="0"/>
              </a:spcAft>
              <a:buClr>
                <a:schemeClr val="dk1"/>
              </a:buClr>
              <a:buSzPts val="1100"/>
              <a:buFont typeface="Arial"/>
              <a:buNone/>
            </a:pPr>
            <a:r>
              <a:rPr lang="en-US" sz="2700"/>
              <a:t>My Hands to larger service,</a:t>
            </a:r>
            <a:endParaRPr sz="2700"/>
          </a:p>
          <a:p>
            <a:pPr indent="0" lvl="0" marL="0" rtl="0" algn="l">
              <a:lnSpc>
                <a:spcPct val="115000"/>
              </a:lnSpc>
              <a:spcBef>
                <a:spcPts val="50"/>
              </a:spcBef>
              <a:spcAft>
                <a:spcPts val="0"/>
              </a:spcAft>
              <a:buClr>
                <a:schemeClr val="dk1"/>
              </a:buClr>
              <a:buSzPts val="1100"/>
              <a:buFont typeface="Arial"/>
              <a:buNone/>
            </a:pPr>
            <a:r>
              <a:rPr lang="en-US" sz="2700"/>
              <a:t>&amp; My Health to better living,</a:t>
            </a:r>
            <a:endParaRPr sz="2700"/>
          </a:p>
          <a:p>
            <a:pPr indent="0" lvl="0" marL="0" rtl="0" algn="l">
              <a:lnSpc>
                <a:spcPct val="115000"/>
              </a:lnSpc>
              <a:spcBef>
                <a:spcPts val="50"/>
              </a:spcBef>
              <a:spcAft>
                <a:spcPts val="0"/>
              </a:spcAft>
              <a:buClr>
                <a:schemeClr val="dk1"/>
              </a:buClr>
              <a:buSzPts val="1100"/>
              <a:buFont typeface="Arial"/>
              <a:buNone/>
            </a:pPr>
            <a:r>
              <a:rPr lang="en-US" sz="2700"/>
              <a:t>for my club, my community, my country, and my world.</a:t>
            </a:r>
            <a:endParaRPr sz="2700"/>
          </a:p>
          <a:p>
            <a:pPr indent="0" lvl="0" marL="0" rtl="0" algn="l">
              <a:spcBef>
                <a:spcPts val="1000"/>
              </a:spcBef>
              <a:spcAft>
                <a:spcPts val="0"/>
              </a:spcAft>
              <a:buNone/>
            </a:pPr>
            <a:r>
              <a:t/>
            </a:r>
            <a:endParaRPr/>
          </a:p>
        </p:txBody>
      </p:sp>
      <p:grpSp>
        <p:nvGrpSpPr>
          <p:cNvPr id="68" name="Google Shape;68;p13"/>
          <p:cNvGrpSpPr/>
          <p:nvPr/>
        </p:nvGrpSpPr>
        <p:grpSpPr>
          <a:xfrm>
            <a:off x="8114775" y="1157647"/>
            <a:ext cx="3121067" cy="3808940"/>
            <a:chOff x="5372525" y="0"/>
            <a:chExt cx="3459779" cy="4707625"/>
          </a:xfrm>
        </p:grpSpPr>
        <p:pic>
          <p:nvPicPr>
            <p:cNvPr id="69" name="Google Shape;69;p13"/>
            <p:cNvPicPr preferRelativeResize="0"/>
            <p:nvPr/>
          </p:nvPicPr>
          <p:blipFill>
            <a:blip r:embed="rId3">
              <a:alphaModFix/>
            </a:blip>
            <a:stretch>
              <a:fillRect/>
            </a:stretch>
          </p:blipFill>
          <p:spPr>
            <a:xfrm>
              <a:off x="5372525" y="3595950"/>
              <a:ext cx="3459774" cy="1111675"/>
            </a:xfrm>
            <a:prstGeom prst="rect">
              <a:avLst/>
            </a:prstGeom>
            <a:noFill/>
            <a:ln>
              <a:noFill/>
            </a:ln>
          </p:spPr>
        </p:pic>
        <p:pic>
          <p:nvPicPr>
            <p:cNvPr id="70" name="Google Shape;70;p13"/>
            <p:cNvPicPr preferRelativeResize="0"/>
            <p:nvPr/>
          </p:nvPicPr>
          <p:blipFill>
            <a:blip r:embed="rId4">
              <a:alphaModFix/>
            </a:blip>
            <a:stretch>
              <a:fillRect/>
            </a:stretch>
          </p:blipFill>
          <p:spPr>
            <a:xfrm>
              <a:off x="5372528" y="0"/>
              <a:ext cx="3459776" cy="351975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14"/>
          <p:cNvPicPr preferRelativeResize="0"/>
          <p:nvPr/>
        </p:nvPicPr>
        <p:blipFill>
          <a:blip r:embed="rId4">
            <a:alphaModFix/>
          </a:blip>
          <a:stretch>
            <a:fillRect/>
          </a:stretch>
        </p:blipFill>
        <p:spPr>
          <a:xfrm>
            <a:off x="4932383" y="467165"/>
            <a:ext cx="4621064" cy="3430300"/>
          </a:xfrm>
          <a:prstGeom prst="rect">
            <a:avLst/>
          </a:prstGeom>
          <a:noFill/>
          <a:ln>
            <a:noFill/>
          </a:ln>
        </p:spPr>
      </p:pic>
      <p:pic>
        <p:nvPicPr>
          <p:cNvPr id="76" name="Google Shape;76;p14"/>
          <p:cNvPicPr preferRelativeResize="0"/>
          <p:nvPr/>
        </p:nvPicPr>
        <p:blipFill>
          <a:blip r:embed="rId4">
            <a:alphaModFix/>
          </a:blip>
          <a:stretch>
            <a:fillRect/>
          </a:stretch>
        </p:blipFill>
        <p:spPr>
          <a:xfrm>
            <a:off x="2638550" y="467166"/>
            <a:ext cx="1941134" cy="1440930"/>
          </a:xfrm>
          <a:prstGeom prst="rect">
            <a:avLst/>
          </a:prstGeom>
          <a:noFill/>
          <a:ln>
            <a:noFill/>
          </a:ln>
        </p:spPr>
      </p:pic>
      <p:pic>
        <p:nvPicPr>
          <p:cNvPr id="77" name="Google Shape;77;p14"/>
          <p:cNvPicPr preferRelativeResize="0"/>
          <p:nvPr/>
        </p:nvPicPr>
        <p:blipFill>
          <a:blip r:embed="rId4">
            <a:alphaModFix/>
          </a:blip>
          <a:stretch>
            <a:fillRect/>
          </a:stretch>
        </p:blipFill>
        <p:spPr>
          <a:xfrm>
            <a:off x="2638550" y="2456532"/>
            <a:ext cx="1941134" cy="1440930"/>
          </a:xfrm>
          <a:prstGeom prst="rect">
            <a:avLst/>
          </a:prstGeom>
          <a:noFill/>
          <a:ln>
            <a:noFill/>
          </a:ln>
        </p:spPr>
      </p:pic>
      <p:pic>
        <p:nvPicPr>
          <p:cNvPr id="78" name="Google Shape;78;p14"/>
          <p:cNvPicPr preferRelativeResize="0"/>
          <p:nvPr/>
        </p:nvPicPr>
        <p:blipFill>
          <a:blip r:embed="rId5">
            <a:alphaModFix/>
          </a:blip>
          <a:stretch>
            <a:fillRect/>
          </a:stretch>
        </p:blipFill>
        <p:spPr>
          <a:xfrm>
            <a:off x="7564524" y="650263"/>
            <a:ext cx="1807457" cy="894898"/>
          </a:xfrm>
          <a:prstGeom prst="rect">
            <a:avLst/>
          </a:prstGeom>
          <a:noFill/>
          <a:ln>
            <a:noFill/>
          </a:ln>
        </p:spPr>
      </p:pic>
      <p:pic>
        <p:nvPicPr>
          <p:cNvPr id="79" name="Google Shape;79;p14"/>
          <p:cNvPicPr preferRelativeResize="0"/>
          <p:nvPr/>
        </p:nvPicPr>
        <p:blipFill>
          <a:blip r:embed="rId6">
            <a:alphaModFix/>
          </a:blip>
          <a:stretch>
            <a:fillRect/>
          </a:stretch>
        </p:blipFill>
        <p:spPr>
          <a:xfrm>
            <a:off x="6972974" y="3988834"/>
            <a:ext cx="5100763" cy="2869169"/>
          </a:xfrm>
          <a:prstGeom prst="rect">
            <a:avLst/>
          </a:prstGeom>
          <a:noFill/>
          <a:ln>
            <a:noFill/>
          </a:ln>
        </p:spPr>
      </p:pic>
      <p:sp>
        <p:nvSpPr>
          <p:cNvPr id="80" name="Google Shape;80;p14"/>
          <p:cNvSpPr txBox="1"/>
          <p:nvPr/>
        </p:nvSpPr>
        <p:spPr>
          <a:xfrm>
            <a:off x="2638567" y="541233"/>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latin typeface="Comic Sans MS"/>
                <a:ea typeface="Comic Sans MS"/>
                <a:cs typeface="Comic Sans MS"/>
                <a:sym typeface="Comic Sans MS"/>
              </a:rPr>
              <a:t>Learn:</a:t>
            </a:r>
            <a:endParaRPr sz="1500">
              <a:latin typeface="Comic Sans MS"/>
              <a:ea typeface="Comic Sans MS"/>
              <a:cs typeface="Comic Sans MS"/>
              <a:sym typeface="Comic Sans MS"/>
            </a:endParaRPr>
          </a:p>
          <a:p>
            <a:pPr indent="0" lvl="0" marL="0" rtl="0" algn="ctr">
              <a:spcBef>
                <a:spcPts val="0"/>
              </a:spcBef>
              <a:spcAft>
                <a:spcPts val="0"/>
              </a:spcAft>
              <a:buNone/>
            </a:pPr>
            <a:r>
              <a:t/>
            </a:r>
            <a:endParaRPr b="1" sz="2100">
              <a:latin typeface="Comic Sans MS"/>
              <a:ea typeface="Comic Sans MS"/>
              <a:cs typeface="Comic Sans MS"/>
              <a:sym typeface="Comic Sans MS"/>
            </a:endParaRPr>
          </a:p>
        </p:txBody>
      </p:sp>
      <p:pic>
        <p:nvPicPr>
          <p:cNvPr id="81" name="Google Shape;81;p14"/>
          <p:cNvPicPr preferRelativeResize="0"/>
          <p:nvPr/>
        </p:nvPicPr>
        <p:blipFill>
          <a:blip r:embed="rId7">
            <a:alphaModFix/>
          </a:blip>
          <a:stretch>
            <a:fillRect/>
          </a:stretch>
        </p:blipFill>
        <p:spPr>
          <a:xfrm flipH="1">
            <a:off x="10285997" y="3988833"/>
            <a:ext cx="1441540" cy="1288003"/>
          </a:xfrm>
          <a:prstGeom prst="rect">
            <a:avLst/>
          </a:prstGeom>
          <a:noFill/>
          <a:ln>
            <a:noFill/>
          </a:ln>
        </p:spPr>
      </p:pic>
      <p:pic>
        <p:nvPicPr>
          <p:cNvPr id="82" name="Google Shape;82;p14"/>
          <p:cNvPicPr preferRelativeResize="0"/>
          <p:nvPr/>
        </p:nvPicPr>
        <p:blipFill>
          <a:blip r:embed="rId8">
            <a:alphaModFix/>
          </a:blip>
          <a:stretch>
            <a:fillRect/>
          </a:stretch>
        </p:blipFill>
        <p:spPr>
          <a:xfrm>
            <a:off x="8337300" y="3897468"/>
            <a:ext cx="420459" cy="717367"/>
          </a:xfrm>
          <a:prstGeom prst="rect">
            <a:avLst/>
          </a:prstGeom>
          <a:noFill/>
          <a:ln>
            <a:noFill/>
          </a:ln>
        </p:spPr>
      </p:pic>
      <p:pic>
        <p:nvPicPr>
          <p:cNvPr id="83" name="Google Shape;83;p14"/>
          <p:cNvPicPr preferRelativeResize="0"/>
          <p:nvPr/>
        </p:nvPicPr>
        <p:blipFill>
          <a:blip r:embed="rId9">
            <a:alphaModFix/>
          </a:blip>
          <a:stretch>
            <a:fillRect/>
          </a:stretch>
        </p:blipFill>
        <p:spPr>
          <a:xfrm>
            <a:off x="8757767" y="4187234"/>
            <a:ext cx="420467" cy="427601"/>
          </a:xfrm>
          <a:prstGeom prst="rect">
            <a:avLst/>
          </a:prstGeom>
          <a:noFill/>
          <a:ln>
            <a:noFill/>
          </a:ln>
        </p:spPr>
      </p:pic>
      <p:sp>
        <p:nvSpPr>
          <p:cNvPr id="84" name="Google Shape;84;p14"/>
          <p:cNvSpPr txBox="1"/>
          <p:nvPr/>
        </p:nvSpPr>
        <p:spPr>
          <a:xfrm>
            <a:off x="2638567" y="2533000"/>
            <a:ext cx="1941300" cy="1287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500">
                <a:solidFill>
                  <a:schemeClr val="dk1"/>
                </a:solidFill>
                <a:latin typeface="Comic Sans MS"/>
                <a:ea typeface="Comic Sans MS"/>
                <a:cs typeface="Comic Sans MS"/>
                <a:sym typeface="Comic Sans MS"/>
              </a:rPr>
              <a:t>Activity:</a:t>
            </a:r>
            <a:endParaRPr sz="1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2100">
              <a:solidFill>
                <a:schemeClr val="dk1"/>
              </a:solidFill>
              <a:latin typeface="Comic Sans MS"/>
              <a:ea typeface="Comic Sans MS"/>
              <a:cs typeface="Comic Sans MS"/>
              <a:sym typeface="Comic Sans MS"/>
            </a:endParaRPr>
          </a:p>
        </p:txBody>
      </p:sp>
      <p:sp>
        <p:nvSpPr>
          <p:cNvPr id="85" name="Google Shape;85;p14"/>
          <p:cNvSpPr txBox="1"/>
          <p:nvPr/>
        </p:nvSpPr>
        <p:spPr>
          <a:xfrm>
            <a:off x="5175600" y="1360200"/>
            <a:ext cx="2485500" cy="71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300">
                <a:latin typeface="Comic Sans MS"/>
                <a:ea typeface="Comic Sans MS"/>
                <a:cs typeface="Comic Sans MS"/>
                <a:sym typeface="Comic Sans MS"/>
              </a:rPr>
              <a:t>Today’s Lesson:</a:t>
            </a:r>
            <a:endParaRPr b="1" sz="2300">
              <a:latin typeface="Comic Sans MS"/>
              <a:ea typeface="Comic Sans MS"/>
              <a:cs typeface="Comic Sans MS"/>
              <a:sym typeface="Comic Sans MS"/>
            </a:endParaRPr>
          </a:p>
        </p:txBody>
      </p:sp>
      <p:sp>
        <p:nvSpPr>
          <p:cNvPr id="86" name="Google Shape;86;p14"/>
          <p:cNvSpPr txBox="1"/>
          <p:nvPr/>
        </p:nvSpPr>
        <p:spPr>
          <a:xfrm>
            <a:off x="5709725" y="2077400"/>
            <a:ext cx="3230400" cy="1541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200"/>
              <a:t>Be a Stress Buster</a:t>
            </a:r>
            <a:endParaRPr b="1"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Review</a:t>
            </a:r>
            <a:endParaRPr/>
          </a:p>
        </p:txBody>
      </p:sp>
      <p:sp>
        <p:nvSpPr>
          <p:cNvPr id="92" name="Google Shape;92;p15"/>
          <p:cNvSpPr txBox="1"/>
          <p:nvPr>
            <p:ph idx="1" type="body"/>
          </p:nvPr>
        </p:nvSpPr>
        <p:spPr>
          <a:xfrm>
            <a:off x="838200" y="1825625"/>
            <a:ext cx="57732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3200"/>
              <a:t>What did we learn last time?</a:t>
            </a:r>
            <a:endParaRPr/>
          </a:p>
        </p:txBody>
      </p:sp>
      <p:pic>
        <p:nvPicPr>
          <p:cNvPr id="93" name="Google Shape;93;p15"/>
          <p:cNvPicPr preferRelativeResize="0"/>
          <p:nvPr/>
        </p:nvPicPr>
        <p:blipFill>
          <a:blip r:embed="rId3">
            <a:alphaModFix/>
          </a:blip>
          <a:stretch>
            <a:fillRect/>
          </a:stretch>
        </p:blipFill>
        <p:spPr>
          <a:xfrm>
            <a:off x="6867350" y="1096175"/>
            <a:ext cx="4665650" cy="4665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838200" y="572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Warmup Time!</a:t>
            </a:r>
            <a:endParaRPr/>
          </a:p>
        </p:txBody>
      </p:sp>
      <p:pic>
        <p:nvPicPr>
          <p:cNvPr id="99" name="Google Shape;99;p16"/>
          <p:cNvPicPr preferRelativeResize="0"/>
          <p:nvPr/>
        </p:nvPicPr>
        <p:blipFill>
          <a:blip r:embed="rId3">
            <a:alphaModFix/>
          </a:blip>
          <a:stretch>
            <a:fillRect/>
          </a:stretch>
        </p:blipFill>
        <p:spPr>
          <a:xfrm>
            <a:off x="2929000" y="1053763"/>
            <a:ext cx="6334001" cy="475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838200" y="8385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Reactions to Stress</a:t>
            </a:r>
            <a:endParaRPr b="1"/>
          </a:p>
        </p:txBody>
      </p:sp>
      <p:pic>
        <p:nvPicPr>
          <p:cNvPr id="105" name="Google Shape;105;p17"/>
          <p:cNvPicPr preferRelativeResize="0"/>
          <p:nvPr/>
        </p:nvPicPr>
        <p:blipFill>
          <a:blip r:embed="rId3">
            <a:alphaModFix/>
          </a:blip>
          <a:stretch>
            <a:fillRect/>
          </a:stretch>
        </p:blipFill>
        <p:spPr>
          <a:xfrm>
            <a:off x="2761588" y="1145050"/>
            <a:ext cx="6668826" cy="4567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838200" y="704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Coping With Stress</a:t>
            </a:r>
            <a:endParaRPr b="1"/>
          </a:p>
        </p:txBody>
      </p:sp>
      <p:sp>
        <p:nvSpPr>
          <p:cNvPr id="111" name="Google Shape;111;p18"/>
          <p:cNvSpPr/>
          <p:nvPr/>
        </p:nvSpPr>
        <p:spPr>
          <a:xfrm>
            <a:off x="2915400" y="1302525"/>
            <a:ext cx="6361200" cy="50667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a:blip r:embed="rId3">
            <a:alphaModFix/>
          </a:blip>
          <a:stretch>
            <a:fillRect/>
          </a:stretch>
        </p:blipFill>
        <p:spPr>
          <a:xfrm>
            <a:off x="3033838" y="1435212"/>
            <a:ext cx="6124325" cy="4801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838200" y="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t>Stress Busters</a:t>
            </a:r>
            <a:endParaRPr b="1"/>
          </a:p>
        </p:txBody>
      </p:sp>
      <p:sp>
        <p:nvSpPr>
          <p:cNvPr id="118" name="Google Shape;118;p19"/>
          <p:cNvSpPr/>
          <p:nvPr/>
        </p:nvSpPr>
        <p:spPr>
          <a:xfrm>
            <a:off x="3155850" y="1025175"/>
            <a:ext cx="5880300" cy="55815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9"/>
          <p:cNvPicPr preferRelativeResize="0"/>
          <p:nvPr/>
        </p:nvPicPr>
        <p:blipFill>
          <a:blip r:embed="rId3">
            <a:alphaModFix/>
          </a:blip>
          <a:stretch>
            <a:fillRect/>
          </a:stretch>
        </p:blipFill>
        <p:spPr>
          <a:xfrm>
            <a:off x="3518924" y="1242574"/>
            <a:ext cx="5154150" cy="5146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