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8d6107abb_0_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8d6107abb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10:</a:t>
            </a:r>
            <a:endParaRPr b="1"/>
          </a:p>
          <a:p>
            <a:pPr indent="0" lvl="0" marL="0" rtl="0" algn="l">
              <a:spcBef>
                <a:spcPts val="0"/>
              </a:spcBef>
              <a:spcAft>
                <a:spcPts val="0"/>
              </a:spcAft>
              <a:buNone/>
            </a:pPr>
            <a:r>
              <a:rPr lang="en-US"/>
              <a:t>[Modified Activity] One important factor in setting and reaching healthy goals is to regularly remind yourself of your goals and the steps needed to reach your goals. For this next activity, youth will be creating an individual picture of their goals! Have each youth pick their most important SMART goal. It can be short, intermediate, or long-term. On a piece of paper, youth should write the goal and then draw some type of picture representing that goal. After youth are finished, have each youth share their goal. Give a power clap (one single clap in unison) following each goal. Have students hang their picture somewhere in their house to continuously remind them of their goals!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so that it could be an individual activity that could be done virtually.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11:</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Step 12:</a:t>
            </a:r>
            <a:endParaRPr b="1"/>
          </a:p>
          <a:p>
            <a:pPr indent="0" lvl="0" marL="0" rtl="0" algn="l">
              <a:spcBef>
                <a:spcPts val="0"/>
              </a:spcBef>
              <a:spcAft>
                <a:spcPts val="0"/>
              </a:spcAft>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8d6107abb_0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8d6107ab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13:</a:t>
            </a:r>
            <a:endParaRPr b="1"/>
          </a:p>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55865d7f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55865d7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8d6107abb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8d6107ab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98d6107a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98d6107a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8d6107abb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8d6107ab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8d6107ab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8d6107ab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8d6107abb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8d6107ab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a:t>
            </a:r>
            <a:endParaRPr b="1"/>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8d6107abb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8d6107ab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To get students active at the beginning of the virtual lesson, choose one of the warm-ups from the list.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8d6107abb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8d6107ab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2:</a:t>
            </a:r>
            <a:endParaRPr b="1"/>
          </a:p>
          <a:p>
            <a:pPr indent="0" lvl="0" marL="0" rtl="0" algn="l">
              <a:spcBef>
                <a:spcPts val="0"/>
              </a:spcBef>
              <a:spcAft>
                <a:spcPts val="0"/>
              </a:spcAft>
              <a:buNone/>
            </a:pPr>
            <a:r>
              <a:rPr b="1" lang="en-US"/>
              <a:t>Step 3:</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d6107abb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8d6107ab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4:</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8d6107abb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8d6107ab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5:</a:t>
            </a:r>
            <a:endParaRPr b="1"/>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Have students draw the cloud from the handout on a piece of paper.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6:</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Step 7:</a:t>
            </a:r>
            <a:endParaRPr b="1"/>
          </a:p>
          <a:p>
            <a:pPr indent="0" lvl="0" marL="0" rtl="0" algn="l">
              <a:spcBef>
                <a:spcPts val="0"/>
              </a:spcBef>
              <a:spcAft>
                <a:spcPts val="0"/>
              </a:spcAft>
              <a:buNone/>
            </a:pPr>
            <a:r>
              <a:rPr lang="en-US"/>
              <a:t>[Modified Activity] Encourage some of the students to share one of their goals. Make sure they do not reveal what kind of goal it is. Have the rest of the students determine whether it is a short-term, intermediate, or long-term goal, and give one step that can be taken to accomplish that goal.</a:t>
            </a:r>
            <a:endParaRPr/>
          </a:p>
          <a:p>
            <a:pPr indent="0" lvl="0" marL="0" rtl="0" algn="l">
              <a:spcBef>
                <a:spcPts val="0"/>
              </a:spcBef>
              <a:spcAft>
                <a:spcPts val="0"/>
              </a:spcAft>
              <a:buNone/>
            </a:pPr>
            <a:r>
              <a:rPr b="1" lang="en-US"/>
              <a:t>Tip:</a:t>
            </a:r>
            <a:endParaRPr b="1"/>
          </a:p>
          <a:p>
            <a:pPr indent="0" lvl="0" marL="0" rtl="0" algn="l">
              <a:spcBef>
                <a:spcPts val="0"/>
              </a:spcBef>
              <a:spcAft>
                <a:spcPts val="0"/>
              </a:spcAft>
              <a:buNone/>
            </a:pPr>
            <a:r>
              <a:rPr lang="en-US"/>
              <a:t>This activity was modified so that students could do the activity in a virtual setting.</a:t>
            </a:r>
            <a:endParaRPr/>
          </a:p>
          <a:p>
            <a:pPr indent="0" lvl="0" marL="0" rtl="0" algn="l">
              <a:spcBef>
                <a:spcPts val="0"/>
              </a:spcBef>
              <a:spcAft>
                <a:spcPts val="0"/>
              </a:spcAft>
              <a:buNone/>
            </a:pPr>
            <a:r>
              <a:rPr lang="en-US">
                <a:solidFill>
                  <a:schemeClr val="dk1"/>
                </a:solidFill>
              </a:rPr>
              <a:t>[Note] There is a typo in the curricula. Step 9 will follow step 7.</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US"/>
              <a:t>Step 9:</a:t>
            </a:r>
            <a:endParaRPr b="1"/>
          </a:p>
          <a:p>
            <a:pPr indent="0" lvl="0" marL="0" rtl="0" algn="l">
              <a:spcBef>
                <a:spcPts val="0"/>
              </a:spcBef>
              <a:spcAft>
                <a:spcPts val="0"/>
              </a:spcAft>
              <a:buNone/>
            </a:pPr>
            <a:r>
              <a:rPr lang="en-US"/>
              <a:t>[Modified Activity] Go back to the goals that were discussed in Step 7. For each goal, have participants discuss how getting caught vaping, getting picked up for alcohol or drug possession, or being addicted to alcohol or drugs will impact reaching the goal. Remind youth that losing control and losing inhibitions because of substance use and abuse impact decision-making. Do you think people consider the impact their behaviors will have on reaching their goals? Why or why not?</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so that it would correspond to the previous step.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 name="Google Shape;12;p2"/>
          <p:cNvPicPr preferRelativeResize="0"/>
          <p:nvPr/>
        </p:nvPicPr>
        <p:blipFill rotWithShape="1">
          <a:blip r:embed="rId2">
            <a:alphaModFix/>
          </a:blip>
          <a:srcRect b="0" l="0" r="0" t="0"/>
          <a:stretch/>
        </p:blipFill>
        <p:spPr>
          <a:xfrm>
            <a:off x="3448221" y="725341"/>
            <a:ext cx="5295557" cy="26199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 name="Google Shape;32;p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b="0" l="0" r="0" t="0"/>
          <a:stretch/>
        </p:blipFill>
        <p:spPr>
          <a:xfrm>
            <a:off x="3794211" y="2031516"/>
            <a:ext cx="4603578" cy="22775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sp>
        <p:nvSpPr>
          <p:cNvPr id="40" name="Google Shape;40;p10"/>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 name="Google Shape;41;p10"/>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406400" lvl="0" marL="457200" rtl="0">
              <a:spcBef>
                <a:spcPts val="1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42" name="Google Shape;42;p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 name="Google Shape;8;p1"/>
          <p:cNvPicPr preferRelativeResize="0"/>
          <p:nvPr/>
        </p:nvPicPr>
        <p:blipFill rotWithShape="1">
          <a:blip r:embed="rId1">
            <a:alphaModFix/>
          </a:blip>
          <a:srcRect b="0" l="0" r="0" t="0"/>
          <a:stretch/>
        </p:blipFill>
        <p:spPr>
          <a:xfrm>
            <a:off x="234950" y="5783649"/>
            <a:ext cx="11722100" cy="965200"/>
          </a:xfrm>
          <a:prstGeom prst="rect">
            <a:avLst/>
          </a:prstGeom>
          <a:noFill/>
          <a:ln>
            <a:noFill/>
          </a:ln>
        </p:spPr>
      </p:pic>
      <p:sp>
        <p:nvSpPr>
          <p:cNvPr id="9" name="Google Shape;9;p1"/>
          <p:cNvSpPr txBox="1"/>
          <p:nvPr/>
        </p:nvSpPr>
        <p:spPr>
          <a:xfrm>
            <a:off x="838200" y="5958472"/>
            <a:ext cx="164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Arial"/>
                <a:ea typeface="Arial"/>
                <a:cs typeface="Arial"/>
                <a:sym typeface="Arial"/>
              </a:rPr>
              <a:t>Chapter </a:t>
            </a:r>
            <a:r>
              <a:rPr lang="en-US">
                <a:solidFill>
                  <a:schemeClr val="lt1"/>
                </a:solidFill>
              </a:rPr>
              <a:t>4</a:t>
            </a:r>
            <a:endParaRPr>
              <a:solidFill>
                <a:schemeClr val="lt1"/>
              </a:solidFill>
            </a:endParaRPr>
          </a:p>
          <a:p>
            <a:pPr indent="0" lvl="0" marL="0" marR="0" rtl="0" algn="l">
              <a:spcBef>
                <a:spcPts val="0"/>
              </a:spcBef>
              <a:spcAft>
                <a:spcPts val="0"/>
              </a:spcAft>
              <a:buNone/>
            </a:pPr>
            <a:r>
              <a:t/>
            </a:r>
            <a:endParaRPr>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hyperlink" Target="https://www.ces.ncsu.edu/local-county-center/" TargetMode="External"/><Relationship Id="rId5" Type="http://schemas.openxmlformats.org/officeDocument/2006/relationships/hyperlink" Target="https://nc4h.ces.ncsu.edu/healthy-living/" TargetMode="External"/><Relationship Id="rId6" Type="http://schemas.openxmlformats.org/officeDocument/2006/relationships/hyperlink" Target="mailto:kbridge3@ncsu.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pixabay.com/illustrations/question-mark-consider-think-2318030/" TargetMode="External"/><Relationship Id="rId4" Type="http://schemas.openxmlformats.org/officeDocument/2006/relationships/hyperlink" Target="https://pixabay.com/photos/run-running-sport-fitness-healthy-750466/" TargetMode="External"/><Relationship Id="rId5" Type="http://schemas.openxmlformats.org/officeDocument/2006/relationships/hyperlink" Target="https://unsplash.com/photos/9tmrYLRL7Ww" TargetMode="External"/><Relationship Id="rId6" Type="http://schemas.openxmlformats.org/officeDocument/2006/relationships/hyperlink" Target="https://pixabay.com/photos/school-draw-drawing-education-1974369/" TargetMode="External"/><Relationship Id="rId7" Type="http://schemas.openxmlformats.org/officeDocument/2006/relationships/hyperlink" Target="https://pixabay.com/photos/interview-microphone-mic-media-479925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2.png"/><Relationship Id="rId9"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6.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3.png"/><Relationship Id="rId9"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7.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838200" y="0"/>
            <a:ext cx="10515600" cy="94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Activity</a:t>
            </a:r>
            <a:endParaRPr b="1"/>
          </a:p>
        </p:txBody>
      </p:sp>
      <p:sp>
        <p:nvSpPr>
          <p:cNvPr id="125" name="Google Shape;125;p20"/>
          <p:cNvSpPr/>
          <p:nvPr/>
        </p:nvSpPr>
        <p:spPr>
          <a:xfrm>
            <a:off x="2618475" y="804225"/>
            <a:ext cx="7128300" cy="4923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0"/>
          <p:cNvPicPr preferRelativeResize="0"/>
          <p:nvPr/>
        </p:nvPicPr>
        <p:blipFill>
          <a:blip r:embed="rId3">
            <a:alphaModFix/>
          </a:blip>
          <a:stretch>
            <a:fillRect/>
          </a:stretch>
        </p:blipFill>
        <p:spPr>
          <a:xfrm>
            <a:off x="2739225" y="970275"/>
            <a:ext cx="6886800" cy="459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Family Corner / Community Corner</a:t>
            </a:r>
            <a:endParaRPr/>
          </a:p>
        </p:txBody>
      </p:sp>
      <p:sp>
        <p:nvSpPr>
          <p:cNvPr id="132" name="Google Shape;132;p21"/>
          <p:cNvSpPr/>
          <p:nvPr/>
        </p:nvSpPr>
        <p:spPr>
          <a:xfrm>
            <a:off x="3307050" y="1371600"/>
            <a:ext cx="5577900" cy="4440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1"/>
          <p:cNvPicPr preferRelativeResize="0"/>
          <p:nvPr/>
        </p:nvPicPr>
        <p:blipFill>
          <a:blip r:embed="rId3">
            <a:alphaModFix/>
          </a:blip>
          <a:stretch>
            <a:fillRect/>
          </a:stretch>
        </p:blipFill>
        <p:spPr>
          <a:xfrm>
            <a:off x="3511937" y="1595488"/>
            <a:ext cx="5168124" cy="3992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838200" y="1825625"/>
            <a:ext cx="10515600" cy="808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0" lang="en-US" sz="1200"/>
              <a:t>This presentation was developed by North Carolina 4-H for use by the 4-H </a:t>
            </a:r>
            <a:r>
              <a:rPr b="0" i="1" lang="en-US" sz="1200"/>
              <a:t>Health Rocks!®</a:t>
            </a:r>
            <a:r>
              <a:rPr b="0" lang="en-US" sz="1200"/>
              <a:t> program and its trained facilitators. This content should only be used by those who are authorized by North Carolina 4-H and are trained to implement this program. If you are viewing this information and have not been trained in </a:t>
            </a:r>
            <a:r>
              <a:rPr b="0" i="1" lang="en-US" sz="1200"/>
              <a:t>Health Rocks!®, </a:t>
            </a:r>
            <a:r>
              <a:rPr b="0" lang="en-US" sz="1200"/>
              <a:t>please contact your local North Carolina 4-H Agent.</a:t>
            </a:r>
            <a:r>
              <a:rPr b="0" i="1" lang="en-US" sz="1200"/>
              <a:t> </a:t>
            </a:r>
            <a:endParaRPr b="0" sz="1200"/>
          </a:p>
        </p:txBody>
      </p:sp>
      <p:pic>
        <p:nvPicPr>
          <p:cNvPr id="139" name="Google Shape;139;p22"/>
          <p:cNvPicPr preferRelativeResize="0"/>
          <p:nvPr/>
        </p:nvPicPr>
        <p:blipFill>
          <a:blip r:embed="rId3">
            <a:alphaModFix/>
          </a:blip>
          <a:stretch>
            <a:fillRect/>
          </a:stretch>
        </p:blipFill>
        <p:spPr>
          <a:xfrm>
            <a:off x="3643062" y="619863"/>
            <a:ext cx="4905875" cy="946950"/>
          </a:xfrm>
          <a:prstGeom prst="rect">
            <a:avLst/>
          </a:prstGeom>
          <a:noFill/>
          <a:ln>
            <a:noFill/>
          </a:ln>
        </p:spPr>
      </p:pic>
      <p:sp>
        <p:nvSpPr>
          <p:cNvPr id="140" name="Google Shape;140;p22"/>
          <p:cNvSpPr txBox="1"/>
          <p:nvPr>
            <p:ph idx="1" type="body"/>
          </p:nvPr>
        </p:nvSpPr>
        <p:spPr>
          <a:xfrm>
            <a:off x="757038" y="3024600"/>
            <a:ext cx="5258100" cy="263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For questions regarding the NC 4-H </a:t>
            </a:r>
            <a:r>
              <a:rPr lang="en-US" sz="1200"/>
              <a:t>programs, contact your local 4-H Agent. </a:t>
            </a:r>
            <a:endParaRPr sz="1200"/>
          </a:p>
          <a:p>
            <a:pPr indent="0" lvl="0" marL="0" rtl="0" algn="l">
              <a:spcBef>
                <a:spcPts val="1000"/>
              </a:spcBef>
              <a:spcAft>
                <a:spcPts val="0"/>
              </a:spcAft>
              <a:buNone/>
            </a:pPr>
            <a:r>
              <a:rPr lang="en-US" sz="1200" u="sng">
                <a:solidFill>
                  <a:schemeClr val="hlink"/>
                </a:solidFill>
                <a:hlinkClick r:id="rId4"/>
              </a:rPr>
              <a:t>Click here to find your county center! </a:t>
            </a:r>
            <a:endParaRPr sz="1200"/>
          </a:p>
        </p:txBody>
      </p:sp>
      <p:sp>
        <p:nvSpPr>
          <p:cNvPr id="141" name="Google Shape;141;p22"/>
          <p:cNvSpPr txBox="1"/>
          <p:nvPr>
            <p:ph idx="1" type="body"/>
          </p:nvPr>
        </p:nvSpPr>
        <p:spPr>
          <a:xfrm>
            <a:off x="6176863" y="3024600"/>
            <a:ext cx="5258100" cy="263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For more information about NC 4-H Healthy Living programs, visit our website! </a:t>
            </a:r>
            <a:endParaRPr sz="1200"/>
          </a:p>
          <a:p>
            <a:pPr indent="0" lvl="0" marL="0" rtl="0" algn="l">
              <a:spcBef>
                <a:spcPts val="1000"/>
              </a:spcBef>
              <a:spcAft>
                <a:spcPts val="0"/>
              </a:spcAft>
              <a:buNone/>
            </a:pPr>
            <a:r>
              <a:rPr lang="en-US" sz="1200" u="sng">
                <a:solidFill>
                  <a:schemeClr val="hlink"/>
                </a:solidFill>
                <a:hlinkClick r:id="rId5"/>
              </a:rPr>
              <a:t>Click here to learn more about North Carolina 4-H Healthy Living.</a:t>
            </a:r>
            <a:endParaRPr sz="1200"/>
          </a:p>
          <a:p>
            <a:pPr indent="0" lvl="0" marL="0" rtl="0" algn="l">
              <a:spcBef>
                <a:spcPts val="1000"/>
              </a:spcBef>
              <a:spcAft>
                <a:spcPts val="0"/>
              </a:spcAft>
              <a:buNone/>
            </a:pPr>
            <a:r>
              <a:t/>
            </a:r>
            <a:endParaRPr sz="1200"/>
          </a:p>
          <a:p>
            <a:pPr indent="0" lvl="0" marL="0" rtl="0" algn="l">
              <a:spcBef>
                <a:spcPts val="1000"/>
              </a:spcBef>
              <a:spcAft>
                <a:spcPts val="0"/>
              </a:spcAft>
              <a:buNone/>
            </a:pPr>
            <a:r>
              <a:rPr lang="en-US" sz="1200"/>
              <a:t>For questions regarding content related to the NC 4-H </a:t>
            </a:r>
            <a:r>
              <a:rPr i="1" lang="en-US" sz="1200"/>
              <a:t>Health Rocks!®</a:t>
            </a:r>
            <a:r>
              <a:rPr lang="en-US" sz="1200"/>
              <a:t> program, contact the NC 4-H Healthy Living Coordinator.</a:t>
            </a:r>
            <a:endParaRPr sz="1200"/>
          </a:p>
          <a:p>
            <a:pPr indent="0" lvl="0" marL="0" rtl="0" algn="l">
              <a:spcBef>
                <a:spcPts val="1000"/>
              </a:spcBef>
              <a:spcAft>
                <a:spcPts val="0"/>
              </a:spcAft>
              <a:buNone/>
            </a:pPr>
            <a:r>
              <a:t/>
            </a:r>
            <a:endParaRPr sz="1200"/>
          </a:p>
          <a:p>
            <a:pPr indent="0" lvl="0" marL="0" rtl="0" algn="l">
              <a:lnSpc>
                <a:spcPct val="100000"/>
              </a:lnSpc>
              <a:spcBef>
                <a:spcPts val="0"/>
              </a:spcBef>
              <a:spcAft>
                <a:spcPts val="0"/>
              </a:spcAft>
              <a:buNone/>
            </a:pPr>
            <a:r>
              <a:rPr lang="en-US" sz="1200"/>
              <a:t>Kenan Bridges</a:t>
            </a:r>
            <a:endParaRPr sz="1200"/>
          </a:p>
          <a:p>
            <a:pPr indent="0" lvl="0" marL="0" rtl="0" algn="l">
              <a:lnSpc>
                <a:spcPct val="100000"/>
              </a:lnSpc>
              <a:spcBef>
                <a:spcPts val="0"/>
              </a:spcBef>
              <a:spcAft>
                <a:spcPts val="0"/>
              </a:spcAft>
              <a:buNone/>
            </a:pPr>
            <a:r>
              <a:rPr b="0" lang="en-US" sz="1200"/>
              <a:t>NC 4-H Healthy Living Coordinator</a:t>
            </a:r>
            <a:endParaRPr b="0" sz="1200"/>
          </a:p>
          <a:p>
            <a:pPr indent="0" lvl="0" marL="0" rtl="0" algn="l">
              <a:lnSpc>
                <a:spcPct val="100000"/>
              </a:lnSpc>
              <a:spcBef>
                <a:spcPts val="0"/>
              </a:spcBef>
              <a:spcAft>
                <a:spcPts val="0"/>
              </a:spcAft>
              <a:buNone/>
            </a:pPr>
            <a:r>
              <a:rPr b="0" lang="en-US" sz="1200" u="sng">
                <a:solidFill>
                  <a:schemeClr val="hlink"/>
                </a:solidFill>
                <a:hlinkClick r:id="rId6"/>
              </a:rPr>
              <a:t>kbridge3@ncsu.edu</a:t>
            </a:r>
            <a:endParaRPr b="0" sz="1200"/>
          </a:p>
          <a:p>
            <a:pPr indent="0" lvl="0" marL="0" rtl="0" algn="l">
              <a:spcBef>
                <a:spcPts val="0"/>
              </a:spcBef>
              <a:spcAft>
                <a:spcPts val="0"/>
              </a:spcAft>
              <a:buNone/>
            </a:pPr>
            <a:r>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References</a:t>
            </a:r>
            <a:endParaRPr b="1"/>
          </a:p>
        </p:txBody>
      </p:sp>
      <p:sp>
        <p:nvSpPr>
          <p:cNvPr id="147" name="Google Shape;147;p2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800"/>
              <a:t>1. Lachmann-Anke, P., &amp; Lachmann-Anke, M. (n.d.). [Animated person with question marks]. Pixabay. </a:t>
            </a:r>
            <a:r>
              <a:rPr lang="en-US" sz="1800" u="sng">
                <a:solidFill>
                  <a:schemeClr val="hlink"/>
                </a:solidFill>
                <a:hlinkClick r:id="rId3"/>
              </a:rPr>
              <a:t>https://pixabay.com/illustrations/question-mark-consider-think-2318030/</a:t>
            </a:r>
            <a:endParaRPr/>
          </a:p>
          <a:p>
            <a:pPr indent="0" lvl="0" marL="0" rtl="0" algn="l">
              <a:spcBef>
                <a:spcPts val="1000"/>
              </a:spcBef>
              <a:spcAft>
                <a:spcPts val="0"/>
              </a:spcAft>
              <a:buNone/>
            </a:pPr>
            <a:r>
              <a:rPr lang="en-US" sz="1800"/>
              <a:t>2. Wokandapix. (n.d.). [Photograph of tennis shoes]. USA. Pixabay. </a:t>
            </a:r>
            <a:r>
              <a:rPr lang="en-US" sz="1800" u="sng">
                <a:solidFill>
                  <a:schemeClr val="hlink"/>
                </a:solidFill>
                <a:hlinkClick r:id="rId4"/>
              </a:rPr>
              <a:t>https://pixabay.com/photos/run-running-sport-fitness-healthy-750466/</a:t>
            </a:r>
            <a:endParaRPr sz="1800"/>
          </a:p>
          <a:p>
            <a:pPr indent="0" lvl="0" marL="0" rtl="0" algn="l">
              <a:spcBef>
                <a:spcPts val="1000"/>
              </a:spcBef>
              <a:spcAft>
                <a:spcPts val="0"/>
              </a:spcAft>
              <a:buNone/>
            </a:pPr>
            <a:r>
              <a:rPr lang="en-US" sz="1800"/>
              <a:t>3. Nusetti, S. (n.d.). [Photograph of a globe]. Puppalguda, Hyderabad, India. Unsplash. </a:t>
            </a:r>
            <a:r>
              <a:rPr lang="en-US" sz="1800" u="sng">
                <a:solidFill>
                  <a:schemeClr val="hlink"/>
                </a:solidFill>
                <a:hlinkClick r:id="rId5"/>
              </a:rPr>
              <a:t>https://unsplash.com/photos/9tmrYLRL7Ww</a:t>
            </a:r>
            <a:endParaRPr sz="1800"/>
          </a:p>
          <a:p>
            <a:pPr indent="0" lvl="0" marL="0" rtl="0" algn="l">
              <a:spcBef>
                <a:spcPts val="1000"/>
              </a:spcBef>
              <a:spcAft>
                <a:spcPts val="0"/>
              </a:spcAft>
              <a:buNone/>
            </a:pPr>
            <a:r>
              <a:rPr lang="en-US" sz="1800"/>
              <a:t>4. Varga, J. (n.d.). [Photograph of someone using colored pencils at a desk ]. Slovakia. Unsplash. </a:t>
            </a:r>
            <a:r>
              <a:rPr lang="en-US" sz="1800" u="sng">
                <a:solidFill>
                  <a:schemeClr val="hlink"/>
                </a:solidFill>
                <a:hlinkClick r:id="rId6"/>
              </a:rPr>
              <a:t>https://pixabay.com/photos/school-draw-drawing-education-1974369/</a:t>
            </a:r>
            <a:endParaRPr sz="1800"/>
          </a:p>
          <a:p>
            <a:pPr indent="0" lvl="0" marL="0" rtl="0" algn="l">
              <a:spcBef>
                <a:spcPts val="1000"/>
              </a:spcBef>
              <a:spcAft>
                <a:spcPts val="0"/>
              </a:spcAft>
              <a:buNone/>
            </a:pPr>
            <a:r>
              <a:rPr lang="en-US" sz="1800"/>
              <a:t>5. Tumisu. (n.d.). [Photograph of someone’s arm and hand holding a microphone]. Pixabay. </a:t>
            </a:r>
            <a:r>
              <a:rPr lang="en-US" sz="1800" u="sng">
                <a:solidFill>
                  <a:schemeClr val="hlink"/>
                </a:solidFill>
                <a:hlinkClick r:id="rId7"/>
              </a:rPr>
              <a:t>https://pixabay.com/photos/interview-microphone-mic-media-4799256/</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pic>
        <p:nvPicPr>
          <p:cNvPr id="51" name="Google Shape;51;p12"/>
          <p:cNvPicPr preferRelativeResize="0"/>
          <p:nvPr/>
        </p:nvPicPr>
        <p:blipFill>
          <a:blip r:embed="rId4">
            <a:alphaModFix/>
          </a:blip>
          <a:stretch>
            <a:fillRect/>
          </a:stretch>
        </p:blipFill>
        <p:spPr>
          <a:xfrm>
            <a:off x="4932383" y="467165"/>
            <a:ext cx="4621064" cy="3430300"/>
          </a:xfrm>
          <a:prstGeom prst="rect">
            <a:avLst/>
          </a:prstGeom>
          <a:noFill/>
          <a:ln>
            <a:noFill/>
          </a:ln>
        </p:spPr>
      </p:pic>
      <p:pic>
        <p:nvPicPr>
          <p:cNvPr id="52" name="Google Shape;52;p12"/>
          <p:cNvPicPr preferRelativeResize="0"/>
          <p:nvPr/>
        </p:nvPicPr>
        <p:blipFill>
          <a:blip r:embed="rId4">
            <a:alphaModFix/>
          </a:blip>
          <a:stretch>
            <a:fillRect/>
          </a:stretch>
        </p:blipFill>
        <p:spPr>
          <a:xfrm>
            <a:off x="2638550" y="467166"/>
            <a:ext cx="1941134" cy="1440930"/>
          </a:xfrm>
          <a:prstGeom prst="rect">
            <a:avLst/>
          </a:prstGeom>
          <a:noFill/>
          <a:ln>
            <a:noFill/>
          </a:ln>
        </p:spPr>
      </p:pic>
      <p:pic>
        <p:nvPicPr>
          <p:cNvPr id="53" name="Google Shape;53;p12"/>
          <p:cNvPicPr preferRelativeResize="0"/>
          <p:nvPr/>
        </p:nvPicPr>
        <p:blipFill>
          <a:blip r:embed="rId4">
            <a:alphaModFix/>
          </a:blip>
          <a:stretch>
            <a:fillRect/>
          </a:stretch>
        </p:blipFill>
        <p:spPr>
          <a:xfrm>
            <a:off x="2638550" y="2456532"/>
            <a:ext cx="1941134" cy="1440930"/>
          </a:xfrm>
          <a:prstGeom prst="rect">
            <a:avLst/>
          </a:prstGeom>
          <a:noFill/>
          <a:ln>
            <a:noFill/>
          </a:ln>
        </p:spPr>
      </p:pic>
      <p:pic>
        <p:nvPicPr>
          <p:cNvPr id="54" name="Google Shape;54;p12"/>
          <p:cNvPicPr preferRelativeResize="0"/>
          <p:nvPr/>
        </p:nvPicPr>
        <p:blipFill>
          <a:blip r:embed="rId5">
            <a:alphaModFix/>
          </a:blip>
          <a:stretch>
            <a:fillRect/>
          </a:stretch>
        </p:blipFill>
        <p:spPr>
          <a:xfrm>
            <a:off x="4932385" y="1139945"/>
            <a:ext cx="4621066" cy="2287949"/>
          </a:xfrm>
          <a:prstGeom prst="rect">
            <a:avLst/>
          </a:prstGeom>
          <a:noFill/>
          <a:ln>
            <a:noFill/>
          </a:ln>
        </p:spPr>
      </p:pic>
      <p:sp>
        <p:nvSpPr>
          <p:cNvPr id="55" name="Google Shape;55;p12"/>
          <p:cNvSpPr txBox="1"/>
          <p:nvPr/>
        </p:nvSpPr>
        <p:spPr>
          <a:xfrm>
            <a:off x="5880917" y="976433"/>
            <a:ext cx="2718900" cy="435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latin typeface="Comic Sans MS"/>
                <a:ea typeface="Comic Sans MS"/>
                <a:cs typeface="Comic Sans MS"/>
                <a:sym typeface="Comic Sans MS"/>
              </a:rPr>
              <a:t>Welcome to</a:t>
            </a:r>
            <a:endParaRPr b="1" sz="2300">
              <a:latin typeface="Comic Sans MS"/>
              <a:ea typeface="Comic Sans MS"/>
              <a:cs typeface="Comic Sans MS"/>
              <a:sym typeface="Comic Sans MS"/>
            </a:endParaRPr>
          </a:p>
        </p:txBody>
      </p:sp>
      <p:pic>
        <p:nvPicPr>
          <p:cNvPr id="56" name="Google Shape;56;p12"/>
          <p:cNvPicPr preferRelativeResize="0"/>
          <p:nvPr/>
        </p:nvPicPr>
        <p:blipFill>
          <a:blip r:embed="rId6">
            <a:alphaModFix/>
          </a:blip>
          <a:stretch>
            <a:fillRect/>
          </a:stretch>
        </p:blipFill>
        <p:spPr>
          <a:xfrm>
            <a:off x="6972974" y="3988834"/>
            <a:ext cx="5100763" cy="2869169"/>
          </a:xfrm>
          <a:prstGeom prst="rect">
            <a:avLst/>
          </a:prstGeom>
          <a:noFill/>
          <a:ln>
            <a:noFill/>
          </a:ln>
        </p:spPr>
      </p:pic>
      <p:sp>
        <p:nvSpPr>
          <p:cNvPr id="57" name="Google Shape;57;p12"/>
          <p:cNvSpPr txBox="1"/>
          <p:nvPr/>
        </p:nvSpPr>
        <p:spPr>
          <a:xfrm>
            <a:off x="2638567" y="541233"/>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t>Videos</a:t>
            </a:r>
            <a:endParaRPr b="1" sz="2300"/>
          </a:p>
        </p:txBody>
      </p:sp>
      <p:pic>
        <p:nvPicPr>
          <p:cNvPr id="58" name="Google Shape;58;p12"/>
          <p:cNvPicPr preferRelativeResize="0"/>
          <p:nvPr/>
        </p:nvPicPr>
        <p:blipFill>
          <a:blip r:embed="rId7">
            <a:alphaModFix/>
          </a:blip>
          <a:stretch>
            <a:fillRect/>
          </a:stretch>
        </p:blipFill>
        <p:spPr>
          <a:xfrm flipH="1">
            <a:off x="10285997" y="3988833"/>
            <a:ext cx="1441540" cy="1288003"/>
          </a:xfrm>
          <a:prstGeom prst="rect">
            <a:avLst/>
          </a:prstGeom>
          <a:noFill/>
          <a:ln>
            <a:noFill/>
          </a:ln>
        </p:spPr>
      </p:pic>
      <p:pic>
        <p:nvPicPr>
          <p:cNvPr id="59" name="Google Shape;59;p12"/>
          <p:cNvPicPr preferRelativeResize="0"/>
          <p:nvPr/>
        </p:nvPicPr>
        <p:blipFill>
          <a:blip r:embed="rId8">
            <a:alphaModFix/>
          </a:blip>
          <a:stretch>
            <a:fillRect/>
          </a:stretch>
        </p:blipFill>
        <p:spPr>
          <a:xfrm>
            <a:off x="8337300" y="3897468"/>
            <a:ext cx="420459" cy="717367"/>
          </a:xfrm>
          <a:prstGeom prst="rect">
            <a:avLst/>
          </a:prstGeom>
          <a:noFill/>
          <a:ln>
            <a:noFill/>
          </a:ln>
        </p:spPr>
      </p:pic>
      <p:pic>
        <p:nvPicPr>
          <p:cNvPr id="60" name="Google Shape;60;p12"/>
          <p:cNvPicPr preferRelativeResize="0"/>
          <p:nvPr/>
        </p:nvPicPr>
        <p:blipFill>
          <a:blip r:embed="rId9">
            <a:alphaModFix/>
          </a:blip>
          <a:stretch>
            <a:fillRect/>
          </a:stretch>
        </p:blipFill>
        <p:spPr>
          <a:xfrm>
            <a:off x="8757767" y="4187234"/>
            <a:ext cx="420467" cy="427601"/>
          </a:xfrm>
          <a:prstGeom prst="rect">
            <a:avLst/>
          </a:prstGeom>
          <a:noFill/>
          <a:ln>
            <a:noFill/>
          </a:ln>
        </p:spPr>
      </p:pic>
      <p:sp>
        <p:nvSpPr>
          <p:cNvPr id="61" name="Google Shape;61;p12"/>
          <p:cNvSpPr txBox="1"/>
          <p:nvPr/>
        </p:nvSpPr>
        <p:spPr>
          <a:xfrm>
            <a:off x="2638567" y="2533000"/>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t>Worksheets</a:t>
            </a:r>
            <a:endParaRPr b="1"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4-H Pledge</a:t>
            </a:r>
            <a:endParaRPr/>
          </a:p>
        </p:txBody>
      </p:sp>
      <p:sp>
        <p:nvSpPr>
          <p:cNvPr id="67" name="Google Shape;67;p13"/>
          <p:cNvSpPr txBox="1"/>
          <p:nvPr>
            <p:ph idx="1" type="body"/>
          </p:nvPr>
        </p:nvSpPr>
        <p:spPr>
          <a:xfrm>
            <a:off x="838200" y="1825625"/>
            <a:ext cx="6345300" cy="3877800"/>
          </a:xfrm>
          <a:prstGeom prst="rect">
            <a:avLst/>
          </a:prstGeom>
        </p:spPr>
        <p:txBody>
          <a:bodyPr anchorCtr="0" anchor="t" bIns="45700" lIns="91425" spcFirstLastPara="1" rIns="91425" wrap="square" tIns="45700">
            <a:noAutofit/>
          </a:bodyPr>
          <a:lstStyle/>
          <a:p>
            <a:pPr indent="0" lvl="0" marL="0" rtl="0" algn="l">
              <a:lnSpc>
                <a:spcPct val="115000"/>
              </a:lnSpc>
              <a:spcBef>
                <a:spcPts val="50"/>
              </a:spcBef>
              <a:spcAft>
                <a:spcPts val="0"/>
              </a:spcAft>
              <a:buClr>
                <a:schemeClr val="dk1"/>
              </a:buClr>
              <a:buSzPts val="1100"/>
              <a:buFont typeface="Arial"/>
              <a:buNone/>
            </a:pPr>
            <a:r>
              <a:rPr lang="en-US" sz="2700"/>
              <a:t>I pledge My Head to clearer thinking,</a:t>
            </a:r>
            <a:endParaRPr sz="2700"/>
          </a:p>
          <a:p>
            <a:pPr indent="0" lvl="0" marL="0" rtl="0" algn="l">
              <a:lnSpc>
                <a:spcPct val="115000"/>
              </a:lnSpc>
              <a:spcBef>
                <a:spcPts val="50"/>
              </a:spcBef>
              <a:spcAft>
                <a:spcPts val="0"/>
              </a:spcAft>
              <a:buClr>
                <a:schemeClr val="dk1"/>
              </a:buClr>
              <a:buSzPts val="1100"/>
              <a:buFont typeface="Arial"/>
              <a:buNone/>
            </a:pPr>
            <a:r>
              <a:rPr lang="en-US" sz="2700"/>
              <a:t>My Heart to greater loyalty,</a:t>
            </a:r>
            <a:endParaRPr sz="2700"/>
          </a:p>
          <a:p>
            <a:pPr indent="0" lvl="0" marL="0" rtl="0" algn="l">
              <a:lnSpc>
                <a:spcPct val="115000"/>
              </a:lnSpc>
              <a:spcBef>
                <a:spcPts val="50"/>
              </a:spcBef>
              <a:spcAft>
                <a:spcPts val="0"/>
              </a:spcAft>
              <a:buClr>
                <a:schemeClr val="dk1"/>
              </a:buClr>
              <a:buSzPts val="1100"/>
              <a:buFont typeface="Arial"/>
              <a:buNone/>
            </a:pPr>
            <a:r>
              <a:rPr lang="en-US" sz="2700"/>
              <a:t>My Hands to larger service,</a:t>
            </a:r>
            <a:endParaRPr sz="2700"/>
          </a:p>
          <a:p>
            <a:pPr indent="0" lvl="0" marL="0" rtl="0" algn="l">
              <a:lnSpc>
                <a:spcPct val="115000"/>
              </a:lnSpc>
              <a:spcBef>
                <a:spcPts val="50"/>
              </a:spcBef>
              <a:spcAft>
                <a:spcPts val="0"/>
              </a:spcAft>
              <a:buClr>
                <a:schemeClr val="dk1"/>
              </a:buClr>
              <a:buSzPts val="1100"/>
              <a:buFont typeface="Arial"/>
              <a:buNone/>
            </a:pPr>
            <a:r>
              <a:rPr lang="en-US" sz="2700"/>
              <a:t>&amp; My Health to better living,</a:t>
            </a:r>
            <a:endParaRPr sz="2700"/>
          </a:p>
          <a:p>
            <a:pPr indent="0" lvl="0" marL="0" rtl="0" algn="l">
              <a:lnSpc>
                <a:spcPct val="115000"/>
              </a:lnSpc>
              <a:spcBef>
                <a:spcPts val="50"/>
              </a:spcBef>
              <a:spcAft>
                <a:spcPts val="0"/>
              </a:spcAft>
              <a:buClr>
                <a:schemeClr val="dk1"/>
              </a:buClr>
              <a:buSzPts val="1100"/>
              <a:buFont typeface="Arial"/>
              <a:buNone/>
            </a:pPr>
            <a:r>
              <a:rPr lang="en-US" sz="2700"/>
              <a:t>for my club, my community, my country, and my world.</a:t>
            </a:r>
            <a:endParaRPr sz="2700"/>
          </a:p>
          <a:p>
            <a:pPr indent="0" lvl="0" marL="0" rtl="0" algn="l">
              <a:spcBef>
                <a:spcPts val="1000"/>
              </a:spcBef>
              <a:spcAft>
                <a:spcPts val="0"/>
              </a:spcAft>
              <a:buNone/>
            </a:pPr>
            <a:r>
              <a:t/>
            </a:r>
            <a:endParaRPr/>
          </a:p>
        </p:txBody>
      </p:sp>
      <p:grpSp>
        <p:nvGrpSpPr>
          <p:cNvPr id="68" name="Google Shape;68;p13"/>
          <p:cNvGrpSpPr/>
          <p:nvPr/>
        </p:nvGrpSpPr>
        <p:grpSpPr>
          <a:xfrm>
            <a:off x="8114775" y="1157647"/>
            <a:ext cx="3121067" cy="3808940"/>
            <a:chOff x="5372525" y="0"/>
            <a:chExt cx="3459779" cy="4707625"/>
          </a:xfrm>
        </p:grpSpPr>
        <p:pic>
          <p:nvPicPr>
            <p:cNvPr id="69" name="Google Shape;69;p13"/>
            <p:cNvPicPr preferRelativeResize="0"/>
            <p:nvPr/>
          </p:nvPicPr>
          <p:blipFill>
            <a:blip r:embed="rId3">
              <a:alphaModFix/>
            </a:blip>
            <a:stretch>
              <a:fillRect/>
            </a:stretch>
          </p:blipFill>
          <p:spPr>
            <a:xfrm>
              <a:off x="5372525" y="3595950"/>
              <a:ext cx="3459774" cy="1111675"/>
            </a:xfrm>
            <a:prstGeom prst="rect">
              <a:avLst/>
            </a:prstGeom>
            <a:noFill/>
            <a:ln>
              <a:noFill/>
            </a:ln>
          </p:spPr>
        </p:pic>
        <p:pic>
          <p:nvPicPr>
            <p:cNvPr id="70" name="Google Shape;70;p13"/>
            <p:cNvPicPr preferRelativeResize="0"/>
            <p:nvPr/>
          </p:nvPicPr>
          <p:blipFill>
            <a:blip r:embed="rId4">
              <a:alphaModFix/>
            </a:blip>
            <a:stretch>
              <a:fillRect/>
            </a:stretch>
          </p:blipFill>
          <p:spPr>
            <a:xfrm>
              <a:off x="5372528" y="0"/>
              <a:ext cx="3459776" cy="351975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pic>
        <p:nvPicPr>
          <p:cNvPr id="75" name="Google Shape;75;p14"/>
          <p:cNvPicPr preferRelativeResize="0"/>
          <p:nvPr/>
        </p:nvPicPr>
        <p:blipFill>
          <a:blip r:embed="rId4">
            <a:alphaModFix/>
          </a:blip>
          <a:stretch>
            <a:fillRect/>
          </a:stretch>
        </p:blipFill>
        <p:spPr>
          <a:xfrm>
            <a:off x="4932383" y="467165"/>
            <a:ext cx="4621064" cy="3430300"/>
          </a:xfrm>
          <a:prstGeom prst="rect">
            <a:avLst/>
          </a:prstGeom>
          <a:noFill/>
          <a:ln>
            <a:noFill/>
          </a:ln>
        </p:spPr>
      </p:pic>
      <p:pic>
        <p:nvPicPr>
          <p:cNvPr id="76" name="Google Shape;76;p14"/>
          <p:cNvPicPr preferRelativeResize="0"/>
          <p:nvPr/>
        </p:nvPicPr>
        <p:blipFill>
          <a:blip r:embed="rId4">
            <a:alphaModFix/>
          </a:blip>
          <a:stretch>
            <a:fillRect/>
          </a:stretch>
        </p:blipFill>
        <p:spPr>
          <a:xfrm>
            <a:off x="2638550" y="467166"/>
            <a:ext cx="1941134" cy="1440930"/>
          </a:xfrm>
          <a:prstGeom prst="rect">
            <a:avLst/>
          </a:prstGeom>
          <a:noFill/>
          <a:ln>
            <a:noFill/>
          </a:ln>
        </p:spPr>
      </p:pic>
      <p:pic>
        <p:nvPicPr>
          <p:cNvPr id="77" name="Google Shape;77;p14"/>
          <p:cNvPicPr preferRelativeResize="0"/>
          <p:nvPr/>
        </p:nvPicPr>
        <p:blipFill>
          <a:blip r:embed="rId4">
            <a:alphaModFix/>
          </a:blip>
          <a:stretch>
            <a:fillRect/>
          </a:stretch>
        </p:blipFill>
        <p:spPr>
          <a:xfrm>
            <a:off x="2638550" y="2456532"/>
            <a:ext cx="1941134" cy="1440930"/>
          </a:xfrm>
          <a:prstGeom prst="rect">
            <a:avLst/>
          </a:prstGeom>
          <a:noFill/>
          <a:ln>
            <a:noFill/>
          </a:ln>
        </p:spPr>
      </p:pic>
      <p:pic>
        <p:nvPicPr>
          <p:cNvPr id="78" name="Google Shape;78;p14"/>
          <p:cNvPicPr preferRelativeResize="0"/>
          <p:nvPr/>
        </p:nvPicPr>
        <p:blipFill>
          <a:blip r:embed="rId5">
            <a:alphaModFix/>
          </a:blip>
          <a:stretch>
            <a:fillRect/>
          </a:stretch>
        </p:blipFill>
        <p:spPr>
          <a:xfrm>
            <a:off x="7564524" y="650263"/>
            <a:ext cx="1807457" cy="894898"/>
          </a:xfrm>
          <a:prstGeom prst="rect">
            <a:avLst/>
          </a:prstGeom>
          <a:noFill/>
          <a:ln>
            <a:noFill/>
          </a:ln>
        </p:spPr>
      </p:pic>
      <p:pic>
        <p:nvPicPr>
          <p:cNvPr id="79" name="Google Shape;79;p14"/>
          <p:cNvPicPr preferRelativeResize="0"/>
          <p:nvPr/>
        </p:nvPicPr>
        <p:blipFill>
          <a:blip r:embed="rId6">
            <a:alphaModFix/>
          </a:blip>
          <a:stretch>
            <a:fillRect/>
          </a:stretch>
        </p:blipFill>
        <p:spPr>
          <a:xfrm>
            <a:off x="6972974" y="3988834"/>
            <a:ext cx="5100763" cy="2869169"/>
          </a:xfrm>
          <a:prstGeom prst="rect">
            <a:avLst/>
          </a:prstGeom>
          <a:noFill/>
          <a:ln>
            <a:noFill/>
          </a:ln>
        </p:spPr>
      </p:pic>
      <p:sp>
        <p:nvSpPr>
          <p:cNvPr id="80" name="Google Shape;80;p14"/>
          <p:cNvSpPr txBox="1"/>
          <p:nvPr/>
        </p:nvSpPr>
        <p:spPr>
          <a:xfrm>
            <a:off x="2638567" y="541233"/>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500">
                <a:latin typeface="Comic Sans MS"/>
                <a:ea typeface="Comic Sans MS"/>
                <a:cs typeface="Comic Sans MS"/>
                <a:sym typeface="Comic Sans MS"/>
              </a:rPr>
              <a:t>Learn:</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b="1" sz="2100">
              <a:latin typeface="Comic Sans MS"/>
              <a:ea typeface="Comic Sans MS"/>
              <a:cs typeface="Comic Sans MS"/>
              <a:sym typeface="Comic Sans MS"/>
            </a:endParaRPr>
          </a:p>
        </p:txBody>
      </p:sp>
      <p:pic>
        <p:nvPicPr>
          <p:cNvPr id="81" name="Google Shape;81;p14"/>
          <p:cNvPicPr preferRelativeResize="0"/>
          <p:nvPr/>
        </p:nvPicPr>
        <p:blipFill>
          <a:blip r:embed="rId7">
            <a:alphaModFix/>
          </a:blip>
          <a:stretch>
            <a:fillRect/>
          </a:stretch>
        </p:blipFill>
        <p:spPr>
          <a:xfrm flipH="1">
            <a:off x="10285997" y="3988833"/>
            <a:ext cx="1441540" cy="1288003"/>
          </a:xfrm>
          <a:prstGeom prst="rect">
            <a:avLst/>
          </a:prstGeom>
          <a:noFill/>
          <a:ln>
            <a:noFill/>
          </a:ln>
        </p:spPr>
      </p:pic>
      <p:pic>
        <p:nvPicPr>
          <p:cNvPr id="82" name="Google Shape;82;p14"/>
          <p:cNvPicPr preferRelativeResize="0"/>
          <p:nvPr/>
        </p:nvPicPr>
        <p:blipFill>
          <a:blip r:embed="rId8">
            <a:alphaModFix/>
          </a:blip>
          <a:stretch>
            <a:fillRect/>
          </a:stretch>
        </p:blipFill>
        <p:spPr>
          <a:xfrm>
            <a:off x="8337300" y="3897468"/>
            <a:ext cx="420459" cy="717367"/>
          </a:xfrm>
          <a:prstGeom prst="rect">
            <a:avLst/>
          </a:prstGeom>
          <a:noFill/>
          <a:ln>
            <a:noFill/>
          </a:ln>
        </p:spPr>
      </p:pic>
      <p:pic>
        <p:nvPicPr>
          <p:cNvPr id="83" name="Google Shape;83;p14"/>
          <p:cNvPicPr preferRelativeResize="0"/>
          <p:nvPr/>
        </p:nvPicPr>
        <p:blipFill>
          <a:blip r:embed="rId9">
            <a:alphaModFix/>
          </a:blip>
          <a:stretch>
            <a:fillRect/>
          </a:stretch>
        </p:blipFill>
        <p:spPr>
          <a:xfrm>
            <a:off x="8757767" y="4187234"/>
            <a:ext cx="420467" cy="427601"/>
          </a:xfrm>
          <a:prstGeom prst="rect">
            <a:avLst/>
          </a:prstGeom>
          <a:noFill/>
          <a:ln>
            <a:noFill/>
          </a:ln>
        </p:spPr>
      </p:pic>
      <p:sp>
        <p:nvSpPr>
          <p:cNvPr id="84" name="Google Shape;84;p14"/>
          <p:cNvSpPr txBox="1"/>
          <p:nvPr/>
        </p:nvSpPr>
        <p:spPr>
          <a:xfrm>
            <a:off x="2638567" y="2533000"/>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500">
                <a:solidFill>
                  <a:schemeClr val="dk1"/>
                </a:solidFill>
                <a:latin typeface="Comic Sans MS"/>
                <a:ea typeface="Comic Sans MS"/>
                <a:cs typeface="Comic Sans MS"/>
                <a:sym typeface="Comic Sans MS"/>
              </a:rPr>
              <a:t>Activity:</a:t>
            </a:r>
            <a:endParaRPr sz="15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b="1" sz="2100">
              <a:solidFill>
                <a:schemeClr val="dk1"/>
              </a:solidFill>
              <a:latin typeface="Comic Sans MS"/>
              <a:ea typeface="Comic Sans MS"/>
              <a:cs typeface="Comic Sans MS"/>
              <a:sym typeface="Comic Sans MS"/>
            </a:endParaRPr>
          </a:p>
        </p:txBody>
      </p:sp>
      <p:sp>
        <p:nvSpPr>
          <p:cNvPr id="85" name="Google Shape;85;p14"/>
          <p:cNvSpPr txBox="1"/>
          <p:nvPr/>
        </p:nvSpPr>
        <p:spPr>
          <a:xfrm>
            <a:off x="5175600" y="1360200"/>
            <a:ext cx="2485500" cy="717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latin typeface="Comic Sans MS"/>
                <a:ea typeface="Comic Sans MS"/>
                <a:cs typeface="Comic Sans MS"/>
                <a:sym typeface="Comic Sans MS"/>
              </a:rPr>
              <a:t>Today’s Lesson:</a:t>
            </a:r>
            <a:endParaRPr b="1" sz="2300">
              <a:latin typeface="Comic Sans MS"/>
              <a:ea typeface="Comic Sans MS"/>
              <a:cs typeface="Comic Sans MS"/>
              <a:sym typeface="Comic Sans MS"/>
            </a:endParaRPr>
          </a:p>
        </p:txBody>
      </p:sp>
      <p:sp>
        <p:nvSpPr>
          <p:cNvPr id="86" name="Google Shape;86;p14"/>
          <p:cNvSpPr txBox="1"/>
          <p:nvPr/>
        </p:nvSpPr>
        <p:spPr>
          <a:xfrm>
            <a:off x="5709725" y="2077400"/>
            <a:ext cx="3230400" cy="1541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200"/>
              <a:t>SMART Goals</a:t>
            </a:r>
            <a:endParaRPr b="1"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Review</a:t>
            </a:r>
            <a:endParaRPr/>
          </a:p>
        </p:txBody>
      </p:sp>
      <p:sp>
        <p:nvSpPr>
          <p:cNvPr id="92" name="Google Shape;92;p15"/>
          <p:cNvSpPr txBox="1"/>
          <p:nvPr>
            <p:ph idx="1" type="body"/>
          </p:nvPr>
        </p:nvSpPr>
        <p:spPr>
          <a:xfrm>
            <a:off x="838200" y="1825625"/>
            <a:ext cx="57732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3200"/>
              <a:t>What did we learn last time?</a:t>
            </a:r>
            <a:endParaRPr/>
          </a:p>
        </p:txBody>
      </p:sp>
      <p:pic>
        <p:nvPicPr>
          <p:cNvPr id="93" name="Google Shape;93;p15"/>
          <p:cNvPicPr preferRelativeResize="0"/>
          <p:nvPr/>
        </p:nvPicPr>
        <p:blipFill>
          <a:blip r:embed="rId3">
            <a:alphaModFix/>
          </a:blip>
          <a:stretch>
            <a:fillRect/>
          </a:stretch>
        </p:blipFill>
        <p:spPr>
          <a:xfrm>
            <a:off x="6867350" y="1096175"/>
            <a:ext cx="4665650" cy="466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title"/>
          </p:nvPr>
        </p:nvSpPr>
        <p:spPr>
          <a:xfrm>
            <a:off x="838200" y="572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Warmup Time!</a:t>
            </a:r>
            <a:endParaRPr/>
          </a:p>
        </p:txBody>
      </p:sp>
      <p:pic>
        <p:nvPicPr>
          <p:cNvPr id="99" name="Google Shape;99;p16"/>
          <p:cNvPicPr preferRelativeResize="0"/>
          <p:nvPr/>
        </p:nvPicPr>
        <p:blipFill>
          <a:blip r:embed="rId3">
            <a:alphaModFix/>
          </a:blip>
          <a:stretch>
            <a:fillRect/>
          </a:stretch>
        </p:blipFill>
        <p:spPr>
          <a:xfrm>
            <a:off x="2929000" y="1053763"/>
            <a:ext cx="6334001" cy="475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Goals</a:t>
            </a:r>
            <a:endParaRPr b="1"/>
          </a:p>
        </p:txBody>
      </p:sp>
      <p:sp>
        <p:nvSpPr>
          <p:cNvPr id="105" name="Google Shape;105;p17"/>
          <p:cNvSpPr/>
          <p:nvPr/>
        </p:nvSpPr>
        <p:spPr>
          <a:xfrm>
            <a:off x="3609425" y="365125"/>
            <a:ext cx="4716600" cy="5900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7"/>
          <p:cNvPicPr preferRelativeResize="0"/>
          <p:nvPr/>
        </p:nvPicPr>
        <p:blipFill rotWithShape="1">
          <a:blip r:embed="rId3">
            <a:alphaModFix/>
          </a:blip>
          <a:srcRect b="1507" l="0" r="0" t="3678"/>
          <a:stretch/>
        </p:blipFill>
        <p:spPr>
          <a:xfrm>
            <a:off x="3754975" y="518012"/>
            <a:ext cx="4425501" cy="5594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SMART Goals</a:t>
            </a:r>
            <a:endParaRPr b="1"/>
          </a:p>
        </p:txBody>
      </p:sp>
      <p:sp>
        <p:nvSpPr>
          <p:cNvPr id="112" name="Google Shape;112;p18"/>
          <p:cNvSpPr txBox="1"/>
          <p:nvPr>
            <p:ph idx="1" type="body"/>
          </p:nvPr>
        </p:nvSpPr>
        <p:spPr>
          <a:xfrm>
            <a:off x="838200" y="1628150"/>
            <a:ext cx="10515600" cy="4548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b="0" sz="2200"/>
          </a:p>
          <a:p>
            <a:pPr indent="-419100" lvl="0" marL="457200" rtl="0" algn="l">
              <a:lnSpc>
                <a:spcPct val="115000"/>
              </a:lnSpc>
              <a:spcBef>
                <a:spcPts val="1000"/>
              </a:spcBef>
              <a:spcAft>
                <a:spcPts val="0"/>
              </a:spcAft>
              <a:buSzPts val="3000"/>
              <a:buChar char="•"/>
            </a:pPr>
            <a:r>
              <a:rPr lang="en-US" sz="3000"/>
              <a:t>S</a:t>
            </a:r>
            <a:r>
              <a:rPr b="0" lang="en-US" sz="3000"/>
              <a:t>pecific - </a:t>
            </a:r>
            <a:r>
              <a:rPr b="0" lang="en-US" sz="2000"/>
              <a:t>What do you want to accomplish?</a:t>
            </a:r>
            <a:endParaRPr b="0" sz="2000"/>
          </a:p>
          <a:p>
            <a:pPr indent="-419100" lvl="0" marL="457200" rtl="0" algn="l">
              <a:lnSpc>
                <a:spcPct val="115000"/>
              </a:lnSpc>
              <a:spcBef>
                <a:spcPts val="0"/>
              </a:spcBef>
              <a:spcAft>
                <a:spcPts val="0"/>
              </a:spcAft>
              <a:buSzPts val="3000"/>
              <a:buChar char="•"/>
            </a:pPr>
            <a:r>
              <a:rPr lang="en-US" sz="3000"/>
              <a:t>M</a:t>
            </a:r>
            <a:r>
              <a:rPr b="0" lang="en-US" sz="3000"/>
              <a:t>easurable - </a:t>
            </a:r>
            <a:r>
              <a:rPr b="0" lang="en-US" sz="2000"/>
              <a:t>How will you know you are getting close</a:t>
            </a:r>
            <a:r>
              <a:rPr lang="en-US" sz="2000"/>
              <a:t> </a:t>
            </a:r>
            <a:r>
              <a:rPr b="0" lang="en-US" sz="2000"/>
              <a:t>to reaching the goal?</a:t>
            </a:r>
            <a:endParaRPr b="0" sz="2000"/>
          </a:p>
          <a:p>
            <a:pPr indent="-419100" lvl="0" marL="457200" rtl="0" algn="l">
              <a:lnSpc>
                <a:spcPct val="115000"/>
              </a:lnSpc>
              <a:spcBef>
                <a:spcPts val="0"/>
              </a:spcBef>
              <a:spcAft>
                <a:spcPts val="0"/>
              </a:spcAft>
              <a:buSzPts val="3000"/>
              <a:buChar char="•"/>
            </a:pPr>
            <a:r>
              <a:rPr lang="en-US" sz="3000"/>
              <a:t>A</a:t>
            </a:r>
            <a:r>
              <a:rPr b="0" lang="en-US" sz="3000"/>
              <a:t>ttainable - </a:t>
            </a:r>
            <a:r>
              <a:rPr b="0" lang="en-US" sz="2000"/>
              <a:t>Is this a goal you can achieve?</a:t>
            </a:r>
            <a:endParaRPr b="0" sz="2000"/>
          </a:p>
          <a:p>
            <a:pPr indent="-419100" lvl="0" marL="457200" rtl="0" algn="l">
              <a:lnSpc>
                <a:spcPct val="115000"/>
              </a:lnSpc>
              <a:spcBef>
                <a:spcPts val="0"/>
              </a:spcBef>
              <a:spcAft>
                <a:spcPts val="0"/>
              </a:spcAft>
              <a:buSzPts val="3000"/>
              <a:buChar char="•"/>
            </a:pPr>
            <a:r>
              <a:rPr lang="en-US" sz="3000"/>
              <a:t>R</a:t>
            </a:r>
            <a:r>
              <a:rPr b="0" lang="en-US" sz="3000"/>
              <a:t>ealistic - </a:t>
            </a:r>
            <a:r>
              <a:rPr b="0" lang="en-US" sz="2000"/>
              <a:t>Do you have the willingness and ability to reach this goal?</a:t>
            </a:r>
            <a:endParaRPr b="0" sz="2000"/>
          </a:p>
          <a:p>
            <a:pPr indent="-419100" lvl="0" marL="457200" rtl="0" algn="l">
              <a:lnSpc>
                <a:spcPct val="115000"/>
              </a:lnSpc>
              <a:spcBef>
                <a:spcPts val="0"/>
              </a:spcBef>
              <a:spcAft>
                <a:spcPts val="0"/>
              </a:spcAft>
              <a:buSzPts val="3000"/>
              <a:buChar char="•"/>
            </a:pPr>
            <a:r>
              <a:rPr lang="en-US" sz="3000"/>
              <a:t>T</a:t>
            </a:r>
            <a:r>
              <a:rPr b="0" lang="en-US" sz="3000"/>
              <a:t>imely - </a:t>
            </a:r>
            <a:r>
              <a:rPr b="0" lang="en-US" sz="2000"/>
              <a:t>Is there a timeline for reaching the goal?</a:t>
            </a:r>
            <a:endParaRPr b="0"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What Are Your Greatest Dreams?</a:t>
            </a:r>
            <a:endParaRPr b="1"/>
          </a:p>
        </p:txBody>
      </p:sp>
      <p:sp>
        <p:nvSpPr>
          <p:cNvPr id="118" name="Google Shape;118;p19"/>
          <p:cNvSpPr/>
          <p:nvPr/>
        </p:nvSpPr>
        <p:spPr>
          <a:xfrm>
            <a:off x="3283650" y="1690825"/>
            <a:ext cx="5624700" cy="3986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9"/>
          <p:cNvPicPr preferRelativeResize="0"/>
          <p:nvPr/>
        </p:nvPicPr>
        <p:blipFill>
          <a:blip r:embed="rId3">
            <a:alphaModFix/>
          </a:blip>
          <a:stretch>
            <a:fillRect/>
          </a:stretch>
        </p:blipFill>
        <p:spPr>
          <a:xfrm>
            <a:off x="3427625" y="1857500"/>
            <a:ext cx="5336750" cy="3653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