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96aaeb01e7_0_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96aaeb01e7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5:</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Do this activity as a whole group instead of dividing up into smaller groups. Go through the lyrics together, and have students answer aloud the questions on the Handout. Make sure that the songs chosen do not contain vulgar language. It might be a good idea for you to pick a few songs that the students may know ahead of time.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6:</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6aaeb01e7_0_2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6aaeb01e7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7:</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Due to the virtual setting, it would be better to do this activity individually.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8:</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9:</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Students can write their answers on a blank piece of paper, or you can discuss the answers as a whole group.</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10:</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Step 11:</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Step 12:</a:t>
            </a:r>
            <a:endParaRPr/>
          </a:p>
          <a:p>
            <a:pPr indent="0" lvl="0" marL="0" rtl="0" algn="l">
              <a:spcBef>
                <a:spcPts val="0"/>
              </a:spcBef>
              <a:spcAft>
                <a:spcPts val="0"/>
              </a:spcAft>
              <a:buNone/>
            </a:pPr>
            <a:r>
              <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6aaeb01e7_0_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6aaeb01e7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13:</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955865d7f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955865d7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96aaeb01e7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96aaeb01e7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96aaeb01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96aaeb01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6aaeb01e7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6aaeb01e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6aaeb01e7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6aaeb01e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6aaeb01e7_0_1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6aaeb01e7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a:t>
            </a:r>
            <a:endParaRPr b="1"/>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82f3e3de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82f3e3d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rPr>
              <a:t>To get students active at the beginning of the virtual lesson, choose one of the warm-ups from the list.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96aaeb01e7_0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96aaeb01e7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2:</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96aaeb01e7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96aaeb01e7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3:</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If using Zoom, use the annotate feature to record the students’ responses.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6aaeb01e7_0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6aaeb01e7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4:</a:t>
            </a:r>
            <a:endParaRPr b="1"/>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 name="Google Shape;12;p2"/>
          <p:cNvPicPr preferRelativeResize="0"/>
          <p:nvPr/>
        </p:nvPicPr>
        <p:blipFill rotWithShape="1">
          <a:blip r:embed="rId2">
            <a:alphaModFix/>
          </a:blip>
          <a:srcRect b="0" l="0" r="0" t="0"/>
          <a:stretch/>
        </p:blipFill>
        <p:spPr>
          <a:xfrm>
            <a:off x="3448221" y="725341"/>
            <a:ext cx="5295557" cy="26199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 name="Google Shape;2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 name="Shape 29"/>
        <p:cNvGrpSpPr/>
        <p:nvPr/>
      </p:nvGrpSpPr>
      <p:grpSpPr>
        <a:xfrm>
          <a:off x="0" y="0"/>
          <a:ext cx="0" cy="0"/>
          <a:chOff x="0" y="0"/>
          <a:chExt cx="0" cy="0"/>
        </a:xfrm>
      </p:grpSpPr>
      <p:sp>
        <p:nvSpPr>
          <p:cNvPr id="30" name="Google Shape;30;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 name="Google Shape;32;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 name="Google Shape;36;p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pic>
        <p:nvPicPr>
          <p:cNvPr id="38" name="Google Shape;38;p9"/>
          <p:cNvPicPr preferRelativeResize="0"/>
          <p:nvPr/>
        </p:nvPicPr>
        <p:blipFill rotWithShape="1">
          <a:blip r:embed="rId2">
            <a:alphaModFix/>
          </a:blip>
          <a:srcRect b="0" l="0" r="0" t="0"/>
          <a:stretch/>
        </p:blipFill>
        <p:spPr>
          <a:xfrm>
            <a:off x="3794211" y="2031516"/>
            <a:ext cx="4603578" cy="227756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10"/>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10"/>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406400" lvl="0" marL="457200" rtl="0">
              <a:spcBef>
                <a:spcPts val="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42" name="Google Shape;42;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 name="Google Shape;7;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8" name="Google Shape;8;p1"/>
          <p:cNvPicPr preferRelativeResize="0"/>
          <p:nvPr/>
        </p:nvPicPr>
        <p:blipFill rotWithShape="1">
          <a:blip r:embed="rId1">
            <a:alphaModFix/>
          </a:blip>
          <a:srcRect b="0" l="0" r="0" t="0"/>
          <a:stretch/>
        </p:blipFill>
        <p:spPr>
          <a:xfrm>
            <a:off x="234950" y="5783649"/>
            <a:ext cx="11722100" cy="965200"/>
          </a:xfrm>
          <a:prstGeom prst="rect">
            <a:avLst/>
          </a:prstGeom>
          <a:noFill/>
          <a:ln>
            <a:noFill/>
          </a:ln>
        </p:spPr>
      </p:pic>
      <p:sp>
        <p:nvSpPr>
          <p:cNvPr id="9" name="Google Shape;9;p1"/>
          <p:cNvSpPr txBox="1"/>
          <p:nvPr/>
        </p:nvSpPr>
        <p:spPr>
          <a:xfrm>
            <a:off x="838200" y="5958472"/>
            <a:ext cx="1647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Chapter </a:t>
            </a:r>
            <a:r>
              <a:rPr lang="en-US">
                <a:solidFill>
                  <a:schemeClr val="lt1"/>
                </a:solidFill>
              </a:rPr>
              <a:t>7</a:t>
            </a:r>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hyperlink" Target="https://www.ces.ncsu.edu/local-county-center/" TargetMode="External"/><Relationship Id="rId5" Type="http://schemas.openxmlformats.org/officeDocument/2006/relationships/hyperlink" Target="https://nc4h.ces.ncsu.edu/healthy-living/" TargetMode="External"/><Relationship Id="rId6" Type="http://schemas.openxmlformats.org/officeDocument/2006/relationships/hyperlink" Target="mailto:kbridge3@ncsu.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pixabay.com/illustrations/question-mark-consider-think-2318030/" TargetMode="External"/><Relationship Id="rId4" Type="http://schemas.openxmlformats.org/officeDocument/2006/relationships/hyperlink" Target="https://pixabay.com/photos/run-running-sport-fitness-healthy-750466/" TargetMode="External"/><Relationship Id="rId5" Type="http://schemas.openxmlformats.org/officeDocument/2006/relationships/hyperlink" Target="https://unsplash.com/photos/Xd_H7iOwKN0" TargetMode="External"/><Relationship Id="rId6" Type="http://schemas.openxmlformats.org/officeDocument/2006/relationships/hyperlink" Target="https://unsplash.com/photos/DBGwy7s3QY0" TargetMode="External"/><Relationship Id="rId7" Type="http://schemas.openxmlformats.org/officeDocument/2006/relationships/hyperlink" Target="https://unsplash.com/photos/Fh-Q-xfdh_o" TargetMode="External"/><Relationship Id="rId8" Type="http://schemas.openxmlformats.org/officeDocument/2006/relationships/hyperlink" Target="https://unsplash.com/photos/XE6PBDd7_FQ"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23.png"/><Relationship Id="rId9" Type="http://schemas.openxmlformats.org/officeDocument/2006/relationships/image" Target="../media/image6.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4.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4.png"/><Relationship Id="rId9"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25.png"/><Relationship Id="rId7" Type="http://schemas.openxmlformats.org/officeDocument/2006/relationships/image" Target="../media/image11.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838200" y="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Lyric Activity</a:t>
            </a:r>
            <a:endParaRPr b="1"/>
          </a:p>
        </p:txBody>
      </p:sp>
      <p:sp>
        <p:nvSpPr>
          <p:cNvPr id="124" name="Google Shape;124;p20"/>
          <p:cNvSpPr/>
          <p:nvPr/>
        </p:nvSpPr>
        <p:spPr>
          <a:xfrm>
            <a:off x="3387300" y="1041025"/>
            <a:ext cx="5417400" cy="53385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0"/>
          <p:cNvPicPr preferRelativeResize="0"/>
          <p:nvPr/>
        </p:nvPicPr>
        <p:blipFill>
          <a:blip r:embed="rId3">
            <a:alphaModFix/>
          </a:blip>
          <a:stretch>
            <a:fillRect/>
          </a:stretch>
        </p:blipFill>
        <p:spPr>
          <a:xfrm>
            <a:off x="3510000" y="1094325"/>
            <a:ext cx="5172000" cy="5231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838200" y="607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TV Show / Movie Activity</a:t>
            </a:r>
            <a:endParaRPr b="1"/>
          </a:p>
        </p:txBody>
      </p:sp>
      <p:sp>
        <p:nvSpPr>
          <p:cNvPr id="131" name="Google Shape;131;p21"/>
          <p:cNvSpPr/>
          <p:nvPr/>
        </p:nvSpPr>
        <p:spPr>
          <a:xfrm>
            <a:off x="3387300" y="1100275"/>
            <a:ext cx="5417400" cy="53385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21"/>
          <p:cNvPicPr preferRelativeResize="0"/>
          <p:nvPr/>
        </p:nvPicPr>
        <p:blipFill>
          <a:blip r:embed="rId3">
            <a:alphaModFix/>
          </a:blip>
          <a:stretch>
            <a:fillRect/>
          </a:stretch>
        </p:blipFill>
        <p:spPr>
          <a:xfrm>
            <a:off x="3510000" y="1153575"/>
            <a:ext cx="5172000" cy="5231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Family Corner / Community Corner</a:t>
            </a:r>
            <a:endParaRPr/>
          </a:p>
        </p:txBody>
      </p:sp>
      <p:pic>
        <p:nvPicPr>
          <p:cNvPr id="138" name="Google Shape;138;p22"/>
          <p:cNvPicPr preferRelativeResize="0"/>
          <p:nvPr/>
        </p:nvPicPr>
        <p:blipFill>
          <a:blip r:embed="rId3">
            <a:alphaModFix/>
          </a:blip>
          <a:stretch>
            <a:fillRect/>
          </a:stretch>
        </p:blipFill>
        <p:spPr>
          <a:xfrm>
            <a:off x="2856675" y="1444150"/>
            <a:ext cx="6478650" cy="4319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idx="1" type="body"/>
          </p:nvPr>
        </p:nvSpPr>
        <p:spPr>
          <a:xfrm>
            <a:off x="838200" y="1825625"/>
            <a:ext cx="10515600" cy="8088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0" lang="en-US" sz="1200"/>
              <a:t>This presentation was developed by North Carolina 4-H for use by the 4-H </a:t>
            </a:r>
            <a:r>
              <a:rPr b="0" i="1" lang="en-US" sz="1200"/>
              <a:t>Health Rocks!®</a:t>
            </a:r>
            <a:r>
              <a:rPr b="0" lang="en-US" sz="1200"/>
              <a:t> program and its trained facilitators. This content should only be used by those who are authorized by North Carolina 4-H and are trained to implement this program. If you are viewing this information and have not been trained in </a:t>
            </a:r>
            <a:r>
              <a:rPr b="0" i="1" lang="en-US" sz="1200"/>
              <a:t>Health Rocks!®, </a:t>
            </a:r>
            <a:r>
              <a:rPr b="0" lang="en-US" sz="1200"/>
              <a:t>please contact your local North Carolina 4-H Agent.</a:t>
            </a:r>
            <a:r>
              <a:rPr b="0" i="1" lang="en-US" sz="1200"/>
              <a:t> </a:t>
            </a:r>
            <a:endParaRPr b="0" sz="1200"/>
          </a:p>
        </p:txBody>
      </p:sp>
      <p:pic>
        <p:nvPicPr>
          <p:cNvPr id="144" name="Google Shape;144;p23"/>
          <p:cNvPicPr preferRelativeResize="0"/>
          <p:nvPr/>
        </p:nvPicPr>
        <p:blipFill>
          <a:blip r:embed="rId3">
            <a:alphaModFix/>
          </a:blip>
          <a:stretch>
            <a:fillRect/>
          </a:stretch>
        </p:blipFill>
        <p:spPr>
          <a:xfrm>
            <a:off x="3643062" y="619863"/>
            <a:ext cx="4905875" cy="946950"/>
          </a:xfrm>
          <a:prstGeom prst="rect">
            <a:avLst/>
          </a:prstGeom>
          <a:noFill/>
          <a:ln>
            <a:noFill/>
          </a:ln>
        </p:spPr>
      </p:pic>
      <p:sp>
        <p:nvSpPr>
          <p:cNvPr id="145" name="Google Shape;145;p23"/>
          <p:cNvSpPr txBox="1"/>
          <p:nvPr>
            <p:ph idx="1" type="body"/>
          </p:nvPr>
        </p:nvSpPr>
        <p:spPr>
          <a:xfrm>
            <a:off x="757038"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questions regarding the NC 4-H </a:t>
            </a:r>
            <a:r>
              <a:rPr lang="en-US" sz="1200"/>
              <a:t>programs, contact your local 4-H Agent. </a:t>
            </a:r>
            <a:endParaRPr sz="1200"/>
          </a:p>
          <a:p>
            <a:pPr indent="0" lvl="0" marL="0" rtl="0" algn="l">
              <a:spcBef>
                <a:spcPts val="1000"/>
              </a:spcBef>
              <a:spcAft>
                <a:spcPts val="0"/>
              </a:spcAft>
              <a:buNone/>
            </a:pPr>
            <a:r>
              <a:rPr lang="en-US" sz="1200" u="sng">
                <a:solidFill>
                  <a:schemeClr val="hlink"/>
                </a:solidFill>
                <a:hlinkClick r:id="rId4"/>
              </a:rPr>
              <a:t>Click here to find your county center! </a:t>
            </a:r>
            <a:endParaRPr sz="1200"/>
          </a:p>
        </p:txBody>
      </p:sp>
      <p:sp>
        <p:nvSpPr>
          <p:cNvPr id="146" name="Google Shape;146;p23"/>
          <p:cNvSpPr txBox="1"/>
          <p:nvPr>
            <p:ph idx="1" type="body"/>
          </p:nvPr>
        </p:nvSpPr>
        <p:spPr>
          <a:xfrm>
            <a:off x="6176863"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more information about NC 4-H Healthy Living programs, visit our website! </a:t>
            </a:r>
            <a:endParaRPr sz="1200"/>
          </a:p>
          <a:p>
            <a:pPr indent="0" lvl="0" marL="0" rtl="0" algn="l">
              <a:spcBef>
                <a:spcPts val="1000"/>
              </a:spcBef>
              <a:spcAft>
                <a:spcPts val="0"/>
              </a:spcAft>
              <a:buNone/>
            </a:pPr>
            <a:r>
              <a:rPr lang="en-US" sz="1200" u="sng">
                <a:solidFill>
                  <a:schemeClr val="hlink"/>
                </a:solidFill>
                <a:hlinkClick r:id="rId5"/>
              </a:rPr>
              <a:t>Click here to learn more about North Carolina 4-H Healthy Living.</a:t>
            </a:r>
            <a:endParaRPr sz="1200"/>
          </a:p>
          <a:p>
            <a:pPr indent="0" lvl="0" marL="0" rtl="0" algn="l">
              <a:spcBef>
                <a:spcPts val="1000"/>
              </a:spcBef>
              <a:spcAft>
                <a:spcPts val="0"/>
              </a:spcAft>
              <a:buNone/>
            </a:pPr>
            <a:r>
              <a:t/>
            </a:r>
            <a:endParaRPr sz="1200"/>
          </a:p>
          <a:p>
            <a:pPr indent="0" lvl="0" marL="0" rtl="0" algn="l">
              <a:spcBef>
                <a:spcPts val="1000"/>
              </a:spcBef>
              <a:spcAft>
                <a:spcPts val="0"/>
              </a:spcAft>
              <a:buNone/>
            </a:pPr>
            <a:r>
              <a:rPr lang="en-US" sz="1200"/>
              <a:t>For questions regarding content related to the NC 4-H </a:t>
            </a:r>
            <a:r>
              <a:rPr i="1" lang="en-US" sz="1200"/>
              <a:t>Health Rocks!®</a:t>
            </a:r>
            <a:r>
              <a:rPr lang="en-US" sz="1200"/>
              <a:t> program, contact the NC 4-H Healthy Living Coordinator.</a:t>
            </a:r>
            <a:endParaRPr sz="1200"/>
          </a:p>
          <a:p>
            <a:pPr indent="0" lvl="0" marL="0" rtl="0" algn="l">
              <a:spcBef>
                <a:spcPts val="1000"/>
              </a:spcBef>
              <a:spcAft>
                <a:spcPts val="0"/>
              </a:spcAft>
              <a:buNone/>
            </a:pPr>
            <a:r>
              <a:t/>
            </a:r>
            <a:endParaRPr sz="1200"/>
          </a:p>
          <a:p>
            <a:pPr indent="0" lvl="0" marL="0" rtl="0" algn="l">
              <a:lnSpc>
                <a:spcPct val="100000"/>
              </a:lnSpc>
              <a:spcBef>
                <a:spcPts val="0"/>
              </a:spcBef>
              <a:spcAft>
                <a:spcPts val="0"/>
              </a:spcAft>
              <a:buNone/>
            </a:pPr>
            <a:r>
              <a:rPr lang="en-US" sz="1200"/>
              <a:t>Kenan Bridges</a:t>
            </a:r>
            <a:endParaRPr sz="1200"/>
          </a:p>
          <a:p>
            <a:pPr indent="0" lvl="0" marL="0" rtl="0" algn="l">
              <a:lnSpc>
                <a:spcPct val="100000"/>
              </a:lnSpc>
              <a:spcBef>
                <a:spcPts val="0"/>
              </a:spcBef>
              <a:spcAft>
                <a:spcPts val="0"/>
              </a:spcAft>
              <a:buNone/>
            </a:pPr>
            <a:r>
              <a:rPr b="0" lang="en-US" sz="1200"/>
              <a:t>NC 4-H Healthy Living Coordinator</a:t>
            </a:r>
            <a:endParaRPr b="0" sz="1200"/>
          </a:p>
          <a:p>
            <a:pPr indent="0" lvl="0" marL="0" rtl="0" algn="l">
              <a:lnSpc>
                <a:spcPct val="100000"/>
              </a:lnSpc>
              <a:spcBef>
                <a:spcPts val="0"/>
              </a:spcBef>
              <a:spcAft>
                <a:spcPts val="0"/>
              </a:spcAft>
              <a:buNone/>
            </a:pPr>
            <a:r>
              <a:rPr b="0" lang="en-US" sz="1200" u="sng">
                <a:solidFill>
                  <a:schemeClr val="hlink"/>
                </a:solidFill>
                <a:hlinkClick r:id="rId6"/>
              </a:rPr>
              <a:t>kbridge3@ncsu.edu</a:t>
            </a:r>
            <a:endParaRPr b="0" sz="1200"/>
          </a:p>
          <a:p>
            <a:pPr indent="0" lvl="0" marL="0" rtl="0" algn="l">
              <a:spcBef>
                <a:spcPts val="0"/>
              </a:spcBef>
              <a:spcAft>
                <a:spcPts val="0"/>
              </a:spcAft>
              <a:buNone/>
            </a:pPr>
            <a:r>
              <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References</a:t>
            </a:r>
            <a:endParaRPr b="1"/>
          </a:p>
        </p:txBody>
      </p:sp>
      <p:sp>
        <p:nvSpPr>
          <p:cNvPr id="152" name="Google Shape;152;p24"/>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1. Lachmann-Anke, P., &amp; Lachmann-Anke, M. (n.d.). [Animated person with question marks]. Pixabay. </a:t>
            </a:r>
            <a:r>
              <a:rPr lang="en-US" sz="1800" u="sng">
                <a:solidFill>
                  <a:schemeClr val="hlink"/>
                </a:solidFill>
                <a:hlinkClick r:id="rId3"/>
              </a:rPr>
              <a:t>https://pixabay.com/illustrations/question-mark-consider-think-2318030/</a:t>
            </a:r>
            <a:endParaRPr sz="1800"/>
          </a:p>
          <a:p>
            <a:pPr indent="0" lvl="0" marL="0" rtl="0" algn="l">
              <a:spcBef>
                <a:spcPts val="1000"/>
              </a:spcBef>
              <a:spcAft>
                <a:spcPts val="0"/>
              </a:spcAft>
              <a:buClr>
                <a:schemeClr val="dk1"/>
              </a:buClr>
              <a:buSzPts val="1100"/>
              <a:buFont typeface="Arial"/>
              <a:buNone/>
            </a:pPr>
            <a:r>
              <a:rPr lang="en-US" sz="1800"/>
              <a:t>2. Wokandapix. (n.d.). [Photograph of tennis shoes]. USA. Pixabay. </a:t>
            </a:r>
            <a:r>
              <a:rPr lang="en-US" sz="1800" u="sng">
                <a:solidFill>
                  <a:schemeClr val="hlink"/>
                </a:solidFill>
                <a:hlinkClick r:id="rId4"/>
              </a:rPr>
              <a:t>https://pixabay.com/photos/run-running-sport-fitness-healthy-750466/</a:t>
            </a:r>
            <a:endParaRPr sz="1800"/>
          </a:p>
          <a:p>
            <a:pPr indent="0" lvl="0" marL="0" rtl="0" algn="l">
              <a:spcBef>
                <a:spcPts val="1000"/>
              </a:spcBef>
              <a:spcAft>
                <a:spcPts val="0"/>
              </a:spcAft>
              <a:buNone/>
            </a:pPr>
            <a:r>
              <a:rPr lang="en-US" sz="1800"/>
              <a:t>2. Marcel, G. (n.d.). [Photograph of an hourglass]. Brussels, Belgium. Unsplash. </a:t>
            </a:r>
            <a:r>
              <a:rPr lang="en-US" sz="1800" u="sng">
                <a:solidFill>
                  <a:schemeClr val="hlink"/>
                </a:solidFill>
                <a:hlinkClick r:id="rId5"/>
              </a:rPr>
              <a:t>https://unsplash.com/photos/Xd_H7iOwKN0</a:t>
            </a:r>
            <a:endParaRPr sz="1800"/>
          </a:p>
          <a:p>
            <a:pPr indent="0" lvl="0" marL="0" rtl="0" algn="l">
              <a:spcBef>
                <a:spcPts val="1000"/>
              </a:spcBef>
              <a:spcAft>
                <a:spcPts val="0"/>
              </a:spcAft>
              <a:buNone/>
            </a:pPr>
            <a:r>
              <a:rPr lang="en-US" sz="1800"/>
              <a:t>3. Mars, B. (n.d.). </a:t>
            </a:r>
            <a:r>
              <a:rPr i="1" lang="en-US" sz="1800"/>
              <a:t>Music sounc</a:t>
            </a:r>
            <a:r>
              <a:rPr lang="en-US" sz="1800"/>
              <a:t> [Photograph]. Budapest, Hungary. Unsplash. </a:t>
            </a:r>
            <a:r>
              <a:rPr lang="en-US" sz="1800" u="sng">
                <a:solidFill>
                  <a:schemeClr val="hlink"/>
                </a:solidFill>
                <a:hlinkClick r:id="rId6"/>
              </a:rPr>
              <a:t>https://unsplash.com/photos/DBGwy7s3QY0</a:t>
            </a:r>
            <a:endParaRPr sz="1800"/>
          </a:p>
          <a:p>
            <a:pPr indent="0" lvl="0" marL="0" rtl="0" algn="l">
              <a:spcBef>
                <a:spcPts val="1000"/>
              </a:spcBef>
              <a:spcAft>
                <a:spcPts val="0"/>
              </a:spcAft>
              <a:buNone/>
            </a:pPr>
            <a:r>
              <a:rPr lang="en-US" sz="1800"/>
              <a:t>4. Muller, P. (n.d.). [Photograph of the audience’s hands in the air at a concert]. Eibergen, Netherlands. Unsplash. </a:t>
            </a:r>
            <a:r>
              <a:rPr lang="en-US" sz="1800" u="sng">
                <a:solidFill>
                  <a:schemeClr val="hlink"/>
                </a:solidFill>
                <a:hlinkClick r:id="rId7"/>
              </a:rPr>
              <a:t>https://unsplash.com/photos/Fh-Q-xfdh_o</a:t>
            </a:r>
            <a:endParaRPr sz="1800"/>
          </a:p>
          <a:p>
            <a:pPr indent="0" lvl="0" marL="0" rtl="0" algn="l">
              <a:spcBef>
                <a:spcPts val="1000"/>
              </a:spcBef>
              <a:spcAft>
                <a:spcPts val="0"/>
              </a:spcAft>
              <a:buNone/>
            </a:pPr>
            <a:r>
              <a:rPr lang="en-US" sz="1800"/>
              <a:t>5. Leupe, J. (n.d.). </a:t>
            </a:r>
            <a:r>
              <a:rPr i="1" lang="en-US" sz="1800"/>
              <a:t>Television on book shelf in living room</a:t>
            </a:r>
            <a:r>
              <a:rPr lang="en-US" sz="1800"/>
              <a:t> [Photograph]. Bruges, Belgium. Unsplash. </a:t>
            </a:r>
            <a:r>
              <a:rPr lang="en-US" sz="1800" u="sng">
                <a:solidFill>
                  <a:schemeClr val="hlink"/>
                </a:solidFill>
                <a:hlinkClick r:id="rId8"/>
              </a:rPr>
              <a:t>https://unsplash.com/photos/XE6PBDd7_FQ</a:t>
            </a:r>
            <a:endParaRPr sz="1800"/>
          </a:p>
          <a:p>
            <a:pPr indent="0" lvl="0" marL="0" rtl="0" algn="l">
              <a:spcBef>
                <a:spcPts val="1000"/>
              </a:spcBef>
              <a:spcAft>
                <a:spcPts val="0"/>
              </a:spcAft>
              <a:buNone/>
            </a:pPr>
            <a:r>
              <a:rPr lang="en-US" sz="1800"/>
              <a:t> </a:t>
            </a:r>
            <a:endParaRPr sz="180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pic>
        <p:nvPicPr>
          <p:cNvPr id="51" name="Google Shape;51;p12"/>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52" name="Google Shape;52;p12"/>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53" name="Google Shape;53;p12"/>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54" name="Google Shape;54;p12"/>
          <p:cNvPicPr preferRelativeResize="0"/>
          <p:nvPr/>
        </p:nvPicPr>
        <p:blipFill>
          <a:blip r:embed="rId5">
            <a:alphaModFix/>
          </a:blip>
          <a:stretch>
            <a:fillRect/>
          </a:stretch>
        </p:blipFill>
        <p:spPr>
          <a:xfrm>
            <a:off x="4932385" y="1139945"/>
            <a:ext cx="4621066" cy="2287949"/>
          </a:xfrm>
          <a:prstGeom prst="rect">
            <a:avLst/>
          </a:prstGeom>
          <a:noFill/>
          <a:ln>
            <a:noFill/>
          </a:ln>
        </p:spPr>
      </p:pic>
      <p:sp>
        <p:nvSpPr>
          <p:cNvPr id="55" name="Google Shape;55;p12"/>
          <p:cNvSpPr txBox="1"/>
          <p:nvPr/>
        </p:nvSpPr>
        <p:spPr>
          <a:xfrm>
            <a:off x="5880917" y="976433"/>
            <a:ext cx="2718900" cy="435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Welcome to</a:t>
            </a:r>
            <a:endParaRPr b="1" sz="2300">
              <a:latin typeface="Comic Sans MS"/>
              <a:ea typeface="Comic Sans MS"/>
              <a:cs typeface="Comic Sans MS"/>
              <a:sym typeface="Comic Sans MS"/>
            </a:endParaRPr>
          </a:p>
        </p:txBody>
      </p:sp>
      <p:pic>
        <p:nvPicPr>
          <p:cNvPr id="56" name="Google Shape;56;p12"/>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57" name="Google Shape;57;p12"/>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Videos</a:t>
            </a:r>
            <a:endParaRPr b="1" sz="2300"/>
          </a:p>
        </p:txBody>
      </p:sp>
      <p:pic>
        <p:nvPicPr>
          <p:cNvPr id="58" name="Google Shape;58;p12"/>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59" name="Google Shape;59;p12"/>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60" name="Google Shape;60;p12"/>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61" name="Google Shape;61;p12"/>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Worksheets</a:t>
            </a:r>
            <a:endParaRPr b="1" sz="2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4-H Pledge</a:t>
            </a:r>
            <a:endParaRPr/>
          </a:p>
        </p:txBody>
      </p:sp>
      <p:sp>
        <p:nvSpPr>
          <p:cNvPr id="67" name="Google Shape;67;p13"/>
          <p:cNvSpPr txBox="1"/>
          <p:nvPr>
            <p:ph idx="1" type="body"/>
          </p:nvPr>
        </p:nvSpPr>
        <p:spPr>
          <a:xfrm>
            <a:off x="838200" y="1825625"/>
            <a:ext cx="6345300" cy="3877800"/>
          </a:xfrm>
          <a:prstGeom prst="rect">
            <a:avLst/>
          </a:prstGeom>
        </p:spPr>
        <p:txBody>
          <a:bodyPr anchorCtr="0" anchor="t" bIns="45700" lIns="91425" spcFirstLastPara="1" rIns="91425" wrap="square" tIns="45700">
            <a:noAutofit/>
          </a:bodyPr>
          <a:lstStyle/>
          <a:p>
            <a:pPr indent="0" lvl="0" marL="0" rtl="0" algn="l">
              <a:lnSpc>
                <a:spcPct val="115000"/>
              </a:lnSpc>
              <a:spcBef>
                <a:spcPts val="50"/>
              </a:spcBef>
              <a:spcAft>
                <a:spcPts val="0"/>
              </a:spcAft>
              <a:buClr>
                <a:schemeClr val="dk1"/>
              </a:buClr>
              <a:buSzPts val="1100"/>
              <a:buFont typeface="Arial"/>
              <a:buNone/>
            </a:pPr>
            <a:r>
              <a:rPr lang="en-US" sz="2700"/>
              <a:t>I pledge My Head to clearer thinking,</a:t>
            </a:r>
            <a:endParaRPr sz="2700"/>
          </a:p>
          <a:p>
            <a:pPr indent="0" lvl="0" marL="0" rtl="0" algn="l">
              <a:lnSpc>
                <a:spcPct val="115000"/>
              </a:lnSpc>
              <a:spcBef>
                <a:spcPts val="50"/>
              </a:spcBef>
              <a:spcAft>
                <a:spcPts val="0"/>
              </a:spcAft>
              <a:buClr>
                <a:schemeClr val="dk1"/>
              </a:buClr>
              <a:buSzPts val="1100"/>
              <a:buFont typeface="Arial"/>
              <a:buNone/>
            </a:pPr>
            <a:r>
              <a:rPr lang="en-US" sz="2700"/>
              <a:t>My Heart to greater loyalty,</a:t>
            </a:r>
            <a:endParaRPr sz="2700"/>
          </a:p>
          <a:p>
            <a:pPr indent="0" lvl="0" marL="0" rtl="0" algn="l">
              <a:lnSpc>
                <a:spcPct val="115000"/>
              </a:lnSpc>
              <a:spcBef>
                <a:spcPts val="50"/>
              </a:spcBef>
              <a:spcAft>
                <a:spcPts val="0"/>
              </a:spcAft>
              <a:buClr>
                <a:schemeClr val="dk1"/>
              </a:buClr>
              <a:buSzPts val="1100"/>
              <a:buFont typeface="Arial"/>
              <a:buNone/>
            </a:pPr>
            <a:r>
              <a:rPr lang="en-US" sz="2700"/>
              <a:t>My Hands to larger service,</a:t>
            </a:r>
            <a:endParaRPr sz="2700"/>
          </a:p>
          <a:p>
            <a:pPr indent="0" lvl="0" marL="0" rtl="0" algn="l">
              <a:lnSpc>
                <a:spcPct val="115000"/>
              </a:lnSpc>
              <a:spcBef>
                <a:spcPts val="50"/>
              </a:spcBef>
              <a:spcAft>
                <a:spcPts val="0"/>
              </a:spcAft>
              <a:buClr>
                <a:schemeClr val="dk1"/>
              </a:buClr>
              <a:buSzPts val="1100"/>
              <a:buFont typeface="Arial"/>
              <a:buNone/>
            </a:pPr>
            <a:r>
              <a:rPr lang="en-US" sz="2700"/>
              <a:t>&amp; My Health to better living,</a:t>
            </a:r>
            <a:endParaRPr sz="2700"/>
          </a:p>
          <a:p>
            <a:pPr indent="0" lvl="0" marL="0" rtl="0" algn="l">
              <a:lnSpc>
                <a:spcPct val="115000"/>
              </a:lnSpc>
              <a:spcBef>
                <a:spcPts val="50"/>
              </a:spcBef>
              <a:spcAft>
                <a:spcPts val="0"/>
              </a:spcAft>
              <a:buClr>
                <a:schemeClr val="dk1"/>
              </a:buClr>
              <a:buSzPts val="1100"/>
              <a:buFont typeface="Arial"/>
              <a:buNone/>
            </a:pPr>
            <a:r>
              <a:rPr lang="en-US" sz="2700"/>
              <a:t>for my club, my community, my country, and my world.</a:t>
            </a:r>
            <a:endParaRPr sz="2700"/>
          </a:p>
          <a:p>
            <a:pPr indent="0" lvl="0" marL="0" rtl="0" algn="l">
              <a:spcBef>
                <a:spcPts val="1000"/>
              </a:spcBef>
              <a:spcAft>
                <a:spcPts val="0"/>
              </a:spcAft>
              <a:buNone/>
            </a:pPr>
            <a:r>
              <a:t/>
            </a:r>
            <a:endParaRPr/>
          </a:p>
        </p:txBody>
      </p:sp>
      <p:grpSp>
        <p:nvGrpSpPr>
          <p:cNvPr id="68" name="Google Shape;68;p13"/>
          <p:cNvGrpSpPr/>
          <p:nvPr/>
        </p:nvGrpSpPr>
        <p:grpSpPr>
          <a:xfrm>
            <a:off x="8114775" y="1157647"/>
            <a:ext cx="3121067" cy="3808940"/>
            <a:chOff x="5372525" y="0"/>
            <a:chExt cx="3459779" cy="4707625"/>
          </a:xfrm>
        </p:grpSpPr>
        <p:pic>
          <p:nvPicPr>
            <p:cNvPr id="69" name="Google Shape;69;p13"/>
            <p:cNvPicPr preferRelativeResize="0"/>
            <p:nvPr/>
          </p:nvPicPr>
          <p:blipFill>
            <a:blip r:embed="rId3">
              <a:alphaModFix/>
            </a:blip>
            <a:stretch>
              <a:fillRect/>
            </a:stretch>
          </p:blipFill>
          <p:spPr>
            <a:xfrm>
              <a:off x="5372525" y="3595950"/>
              <a:ext cx="3459774" cy="1111675"/>
            </a:xfrm>
            <a:prstGeom prst="rect">
              <a:avLst/>
            </a:prstGeom>
            <a:noFill/>
            <a:ln>
              <a:noFill/>
            </a:ln>
          </p:spPr>
        </p:pic>
        <p:pic>
          <p:nvPicPr>
            <p:cNvPr id="70" name="Google Shape;70;p13"/>
            <p:cNvPicPr preferRelativeResize="0"/>
            <p:nvPr/>
          </p:nvPicPr>
          <p:blipFill>
            <a:blip r:embed="rId4">
              <a:alphaModFix/>
            </a:blip>
            <a:stretch>
              <a:fillRect/>
            </a:stretch>
          </p:blipFill>
          <p:spPr>
            <a:xfrm>
              <a:off x="5372528" y="0"/>
              <a:ext cx="3459776" cy="351975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id="75" name="Google Shape;75;p14"/>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76" name="Google Shape;76;p14"/>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77" name="Google Shape;77;p14"/>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78" name="Google Shape;78;p14"/>
          <p:cNvPicPr preferRelativeResize="0"/>
          <p:nvPr/>
        </p:nvPicPr>
        <p:blipFill>
          <a:blip r:embed="rId5">
            <a:alphaModFix/>
          </a:blip>
          <a:stretch>
            <a:fillRect/>
          </a:stretch>
        </p:blipFill>
        <p:spPr>
          <a:xfrm>
            <a:off x="7564524" y="650263"/>
            <a:ext cx="1807457" cy="894898"/>
          </a:xfrm>
          <a:prstGeom prst="rect">
            <a:avLst/>
          </a:prstGeom>
          <a:noFill/>
          <a:ln>
            <a:noFill/>
          </a:ln>
        </p:spPr>
      </p:pic>
      <p:pic>
        <p:nvPicPr>
          <p:cNvPr id="79" name="Google Shape;79;p14"/>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80" name="Google Shape;80;p14"/>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latin typeface="Comic Sans MS"/>
                <a:ea typeface="Comic Sans MS"/>
                <a:cs typeface="Comic Sans MS"/>
                <a:sym typeface="Comic Sans MS"/>
              </a:rPr>
              <a:t>Learn:</a:t>
            </a:r>
            <a:endParaRPr sz="1500">
              <a:latin typeface="Comic Sans MS"/>
              <a:ea typeface="Comic Sans MS"/>
              <a:cs typeface="Comic Sans MS"/>
              <a:sym typeface="Comic Sans MS"/>
            </a:endParaRPr>
          </a:p>
          <a:p>
            <a:pPr indent="0" lvl="0" marL="0" rtl="0" algn="ctr">
              <a:spcBef>
                <a:spcPts val="0"/>
              </a:spcBef>
              <a:spcAft>
                <a:spcPts val="0"/>
              </a:spcAft>
              <a:buNone/>
            </a:pPr>
            <a:r>
              <a:t/>
            </a:r>
            <a:endParaRPr b="1" sz="2100">
              <a:latin typeface="Comic Sans MS"/>
              <a:ea typeface="Comic Sans MS"/>
              <a:cs typeface="Comic Sans MS"/>
              <a:sym typeface="Comic Sans MS"/>
            </a:endParaRPr>
          </a:p>
        </p:txBody>
      </p:sp>
      <p:pic>
        <p:nvPicPr>
          <p:cNvPr id="81" name="Google Shape;81;p14"/>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82" name="Google Shape;82;p14"/>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83" name="Google Shape;83;p14"/>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84" name="Google Shape;84;p14"/>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solidFill>
                  <a:schemeClr val="dk1"/>
                </a:solidFill>
                <a:latin typeface="Comic Sans MS"/>
                <a:ea typeface="Comic Sans MS"/>
                <a:cs typeface="Comic Sans MS"/>
                <a:sym typeface="Comic Sans MS"/>
              </a:rPr>
              <a:t>Activity:</a:t>
            </a:r>
            <a:endParaRPr sz="15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t/>
            </a:r>
            <a:endParaRPr b="1" sz="2100">
              <a:solidFill>
                <a:schemeClr val="dk1"/>
              </a:solidFill>
              <a:latin typeface="Comic Sans MS"/>
              <a:ea typeface="Comic Sans MS"/>
              <a:cs typeface="Comic Sans MS"/>
              <a:sym typeface="Comic Sans MS"/>
            </a:endParaRPr>
          </a:p>
        </p:txBody>
      </p:sp>
      <p:sp>
        <p:nvSpPr>
          <p:cNvPr id="85" name="Google Shape;85;p14"/>
          <p:cNvSpPr txBox="1"/>
          <p:nvPr/>
        </p:nvSpPr>
        <p:spPr>
          <a:xfrm>
            <a:off x="5175600" y="1360200"/>
            <a:ext cx="2485500" cy="717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Today’s Lesson:</a:t>
            </a:r>
            <a:endParaRPr b="1" sz="2300">
              <a:latin typeface="Comic Sans MS"/>
              <a:ea typeface="Comic Sans MS"/>
              <a:cs typeface="Comic Sans MS"/>
              <a:sym typeface="Comic Sans MS"/>
            </a:endParaRPr>
          </a:p>
        </p:txBody>
      </p:sp>
      <p:sp>
        <p:nvSpPr>
          <p:cNvPr id="86" name="Google Shape;86;p14"/>
          <p:cNvSpPr txBox="1"/>
          <p:nvPr/>
        </p:nvSpPr>
        <p:spPr>
          <a:xfrm>
            <a:off x="5709725" y="2077400"/>
            <a:ext cx="3230400" cy="1541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200"/>
              <a:t>It’s More Than Just The Advertising</a:t>
            </a:r>
            <a:endParaRPr b="1"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Review</a:t>
            </a:r>
            <a:endParaRPr/>
          </a:p>
        </p:txBody>
      </p:sp>
      <p:sp>
        <p:nvSpPr>
          <p:cNvPr id="92" name="Google Shape;92;p15"/>
          <p:cNvSpPr txBox="1"/>
          <p:nvPr>
            <p:ph idx="1" type="body"/>
          </p:nvPr>
        </p:nvSpPr>
        <p:spPr>
          <a:xfrm>
            <a:off x="838200" y="1825625"/>
            <a:ext cx="57732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3200"/>
              <a:t>What did we learn last time?</a:t>
            </a:r>
            <a:endParaRPr/>
          </a:p>
        </p:txBody>
      </p:sp>
      <p:pic>
        <p:nvPicPr>
          <p:cNvPr id="93" name="Google Shape;93;p15"/>
          <p:cNvPicPr preferRelativeResize="0"/>
          <p:nvPr/>
        </p:nvPicPr>
        <p:blipFill>
          <a:blip r:embed="rId3">
            <a:alphaModFix/>
          </a:blip>
          <a:stretch>
            <a:fillRect/>
          </a:stretch>
        </p:blipFill>
        <p:spPr>
          <a:xfrm>
            <a:off x="6867350" y="1096175"/>
            <a:ext cx="4665650" cy="4665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6"/>
          <p:cNvSpPr txBox="1"/>
          <p:nvPr>
            <p:ph type="title"/>
          </p:nvPr>
        </p:nvSpPr>
        <p:spPr>
          <a:xfrm>
            <a:off x="838200" y="572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Warmup Time!</a:t>
            </a:r>
            <a:endParaRPr/>
          </a:p>
        </p:txBody>
      </p:sp>
      <p:pic>
        <p:nvPicPr>
          <p:cNvPr id="99" name="Google Shape;99;p16"/>
          <p:cNvPicPr preferRelativeResize="0"/>
          <p:nvPr/>
        </p:nvPicPr>
        <p:blipFill>
          <a:blip r:embed="rId3">
            <a:alphaModFix/>
          </a:blip>
          <a:stretch>
            <a:fillRect/>
          </a:stretch>
        </p:blipFill>
        <p:spPr>
          <a:xfrm>
            <a:off x="2929000" y="1053763"/>
            <a:ext cx="6334001" cy="4750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Time</a:t>
            </a:r>
            <a:endParaRPr b="1"/>
          </a:p>
        </p:txBody>
      </p:sp>
      <p:sp>
        <p:nvSpPr>
          <p:cNvPr id="105" name="Google Shape;105;p17"/>
          <p:cNvSpPr/>
          <p:nvPr/>
        </p:nvSpPr>
        <p:spPr>
          <a:xfrm>
            <a:off x="4223350" y="976900"/>
            <a:ext cx="4272600" cy="49437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7"/>
          <p:cNvPicPr preferRelativeResize="0"/>
          <p:nvPr/>
        </p:nvPicPr>
        <p:blipFill rotWithShape="1">
          <a:blip r:embed="rId3">
            <a:alphaModFix/>
          </a:blip>
          <a:srcRect b="11745" l="15413" r="14460" t="31840"/>
          <a:stretch/>
        </p:blipFill>
        <p:spPr>
          <a:xfrm>
            <a:off x="4430525" y="1117025"/>
            <a:ext cx="3858251" cy="4663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3900"/>
              <a:t>Who is Your Favorite Recording Artist/Group? What is Your Favorite Song?</a:t>
            </a:r>
            <a:endParaRPr b="1" sz="3900"/>
          </a:p>
        </p:txBody>
      </p:sp>
      <p:pic>
        <p:nvPicPr>
          <p:cNvPr id="112" name="Google Shape;112;p18"/>
          <p:cNvPicPr preferRelativeResize="0"/>
          <p:nvPr/>
        </p:nvPicPr>
        <p:blipFill>
          <a:blip r:embed="rId3">
            <a:alphaModFix/>
          </a:blip>
          <a:stretch>
            <a:fillRect/>
          </a:stretch>
        </p:blipFill>
        <p:spPr>
          <a:xfrm>
            <a:off x="3089798" y="1690825"/>
            <a:ext cx="6012400" cy="4008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884750" y="592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Activity</a:t>
            </a:r>
            <a:endParaRPr b="1"/>
          </a:p>
        </p:txBody>
      </p:sp>
      <p:pic>
        <p:nvPicPr>
          <p:cNvPr id="118" name="Google Shape;118;p19"/>
          <p:cNvPicPr preferRelativeResize="0"/>
          <p:nvPr/>
        </p:nvPicPr>
        <p:blipFill>
          <a:blip r:embed="rId3">
            <a:alphaModFix/>
          </a:blip>
          <a:stretch>
            <a:fillRect/>
          </a:stretch>
        </p:blipFill>
        <p:spPr>
          <a:xfrm>
            <a:off x="2540325" y="1064675"/>
            <a:ext cx="7111351" cy="4728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