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55865d7f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55865d7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8e45ea3ad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8e45ea3a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98e45ea3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98e45ea3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8e45ea3ad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8e45ea3a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8e45ea3ad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8e45ea3a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8e45ea3ad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8e45ea3a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1:</a:t>
            </a:r>
            <a:endParaRPr b="1"/>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9065862a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9065862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To get students active at the beginning of the virtual lesson, choose one of the warm-ups from the list.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8e45ea3ad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8e45ea3a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rPr>
              <a:t>Step 2:</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Step 3:</a:t>
            </a:r>
            <a:endParaRPr b="1">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[Modified Activity] Tell participants they are going to turn the tables and be the influencer. Youth will independently work as the marketer. The goal for each student is to convince their peers to buy or do what is being marketed. Each youth is to create a 20 to 30 second commercial, a 200 character tweet, a drawing of an advertisement, or a catchy slogan using the marketing techniques learned in</a:t>
            </a:r>
            <a:r>
              <a:rPr b="1" lang="en-US">
                <a:solidFill>
                  <a:schemeClr val="dk1"/>
                </a:solidFill>
              </a:rPr>
              <a:t> Activity 7A</a:t>
            </a:r>
            <a:r>
              <a:rPr lang="en-US">
                <a:solidFill>
                  <a:schemeClr val="dk1"/>
                </a:solidFill>
              </a:rPr>
              <a:t>. Youth will work independently and have 15 minutes to finish.</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Tips:</a:t>
            </a:r>
            <a:endParaRPr b="1">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This activity was modified from the original lesson so that students would have an opportunity to work independently and show their creativity.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Step 4:</a:t>
            </a:r>
            <a:endParaRPr b="1">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[Modified Activity] Assign each student an item from the </a:t>
            </a:r>
            <a:r>
              <a:rPr b="1" lang="en-US">
                <a:solidFill>
                  <a:schemeClr val="dk1"/>
                </a:solidFill>
              </a:rPr>
              <a:t>WHAT WE HAVE TO SELL ITEMS</a:t>
            </a:r>
            <a:r>
              <a:rPr lang="en-US">
                <a:solidFill>
                  <a:schemeClr val="dk1"/>
                </a:solidFill>
              </a:rPr>
              <a:t>. Review the </a:t>
            </a:r>
            <a:r>
              <a:rPr b="1" lang="en-US">
                <a:solidFill>
                  <a:schemeClr val="dk1"/>
                </a:solidFill>
              </a:rPr>
              <a:t>MARKETING TECHNIQUES USED IN ADVERTISING Handout</a:t>
            </a:r>
            <a:r>
              <a:rPr lang="en-US">
                <a:solidFill>
                  <a:schemeClr val="dk1"/>
                </a:solidFill>
              </a:rPr>
              <a:t> with the students. Have them use the</a:t>
            </a:r>
            <a:r>
              <a:rPr b="1" lang="en-US">
                <a:solidFill>
                  <a:schemeClr val="dk1"/>
                </a:solidFill>
              </a:rPr>
              <a:t> MARKETING GROUP Worksheet</a:t>
            </a:r>
            <a:r>
              <a:rPr lang="en-US">
                <a:solidFill>
                  <a:schemeClr val="dk1"/>
                </a:solidFill>
              </a:rPr>
              <a:t> presented on the next slide to guide them in completing this activity.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US">
                <a:solidFill>
                  <a:schemeClr val="dk1"/>
                </a:solidFill>
              </a:rPr>
              <a:t>Tips:</a:t>
            </a:r>
            <a:endParaRPr b="1">
              <a:solidFill>
                <a:schemeClr val="dk1"/>
              </a:solidFill>
            </a:endParaRPr>
          </a:p>
          <a:p>
            <a:pPr indent="0" lvl="0" marL="0" rtl="0" algn="l">
              <a:spcBef>
                <a:spcPts val="0"/>
              </a:spcBef>
              <a:spcAft>
                <a:spcPts val="0"/>
              </a:spcAft>
              <a:buNone/>
            </a:pPr>
            <a:r>
              <a:rPr lang="en-US">
                <a:solidFill>
                  <a:schemeClr val="dk1"/>
                </a:solidFill>
              </a:rPr>
              <a:t>This activity was modified from the original lesson so that students would have an opportunity to work independently and show their creativity.</a:t>
            </a:r>
            <a:endParaRPr>
              <a:solidFill>
                <a:schemeClr val="dk1"/>
              </a:solidFill>
            </a:endParaRPr>
          </a:p>
          <a:p>
            <a:pPr indent="0" lvl="0" marL="0" rtl="0" algn="l">
              <a:spcBef>
                <a:spcPts val="0"/>
              </a:spcBef>
              <a:spcAft>
                <a:spcPts val="0"/>
              </a:spcAft>
              <a:buNone/>
            </a:pPr>
            <a:r>
              <a:rPr lang="en-US">
                <a:solidFill>
                  <a:schemeClr val="dk1"/>
                </a:solidFill>
              </a:rPr>
              <a:t>Here are the </a:t>
            </a:r>
            <a:r>
              <a:rPr b="1" lang="en-US">
                <a:solidFill>
                  <a:schemeClr val="dk1"/>
                </a:solidFill>
              </a:rPr>
              <a:t>WHAT WE HAVE TO SELL ITEMS</a:t>
            </a:r>
            <a:r>
              <a:rPr lang="en-US">
                <a:solidFill>
                  <a:schemeClr val="dk1"/>
                </a:solidFill>
              </a:rPr>
              <a:t>:</a:t>
            </a:r>
            <a:endParaRPr>
              <a:solidFill>
                <a:schemeClr val="dk1"/>
              </a:solidFill>
            </a:endParaRPr>
          </a:p>
          <a:p>
            <a:pPr indent="0" lvl="0" marL="0" rtl="0" algn="l">
              <a:spcBef>
                <a:spcPts val="0"/>
              </a:spcBef>
              <a:spcAft>
                <a:spcPts val="0"/>
              </a:spcAft>
              <a:buNone/>
            </a:pPr>
            <a:r>
              <a:rPr lang="en-US">
                <a:solidFill>
                  <a:schemeClr val="dk1"/>
                </a:solidFill>
              </a:rPr>
              <a:t>■ Jump off a cliff.</a:t>
            </a:r>
            <a:endParaRPr>
              <a:solidFill>
                <a:schemeClr val="dk1"/>
              </a:solidFill>
            </a:endParaRPr>
          </a:p>
          <a:p>
            <a:pPr indent="0" lvl="0" marL="0" rtl="0" algn="l">
              <a:spcBef>
                <a:spcPts val="0"/>
              </a:spcBef>
              <a:spcAft>
                <a:spcPts val="0"/>
              </a:spcAft>
              <a:buNone/>
            </a:pPr>
            <a:r>
              <a:rPr lang="en-US">
                <a:solidFill>
                  <a:schemeClr val="dk1"/>
                </a:solidFill>
              </a:rPr>
              <a:t>■ Stay awake for one week.</a:t>
            </a:r>
            <a:endParaRPr>
              <a:solidFill>
                <a:schemeClr val="dk1"/>
              </a:solidFill>
            </a:endParaRPr>
          </a:p>
          <a:p>
            <a:pPr indent="0" lvl="0" marL="0" rtl="0" algn="l">
              <a:spcBef>
                <a:spcPts val="0"/>
              </a:spcBef>
              <a:spcAft>
                <a:spcPts val="0"/>
              </a:spcAft>
              <a:buNone/>
            </a:pPr>
            <a:r>
              <a:rPr lang="en-US">
                <a:solidFill>
                  <a:schemeClr val="dk1"/>
                </a:solidFill>
              </a:rPr>
              <a:t>■ Swim the Atlantic Ocean.</a:t>
            </a:r>
            <a:endParaRPr>
              <a:solidFill>
                <a:schemeClr val="dk1"/>
              </a:solidFill>
            </a:endParaRPr>
          </a:p>
          <a:p>
            <a:pPr indent="0" lvl="0" marL="0" rtl="0" algn="l">
              <a:spcBef>
                <a:spcPts val="0"/>
              </a:spcBef>
              <a:spcAft>
                <a:spcPts val="0"/>
              </a:spcAft>
              <a:buNone/>
            </a:pPr>
            <a:r>
              <a:rPr lang="en-US">
                <a:solidFill>
                  <a:schemeClr val="dk1"/>
                </a:solidFill>
              </a:rPr>
              <a:t>■ Buy a trainload of toothpicks.</a:t>
            </a:r>
            <a:endParaRPr>
              <a:solidFill>
                <a:schemeClr val="dk1"/>
              </a:solidFill>
            </a:endParaRPr>
          </a:p>
          <a:p>
            <a:pPr indent="0" lvl="0" marL="0" rtl="0" algn="l">
              <a:spcBef>
                <a:spcPts val="0"/>
              </a:spcBef>
              <a:spcAft>
                <a:spcPts val="0"/>
              </a:spcAft>
              <a:buNone/>
            </a:pPr>
            <a:r>
              <a:rPr lang="en-US">
                <a:solidFill>
                  <a:schemeClr val="dk1"/>
                </a:solidFill>
              </a:rPr>
              <a:t>■ Eat a piece of rotten pizza.</a:t>
            </a:r>
            <a:endParaRPr>
              <a:solidFill>
                <a:schemeClr val="dk1"/>
              </a:solidFill>
            </a:endParaRPr>
          </a:p>
          <a:p>
            <a:pPr indent="0" lvl="0" marL="0" rtl="0" algn="l">
              <a:spcBef>
                <a:spcPts val="0"/>
              </a:spcBef>
              <a:spcAft>
                <a:spcPts val="0"/>
              </a:spcAft>
              <a:buNone/>
            </a:pPr>
            <a:r>
              <a:rPr lang="en-US">
                <a:solidFill>
                  <a:schemeClr val="dk1"/>
                </a:solidFill>
              </a:rPr>
              <a:t>■ Drink a gallon of paint.</a:t>
            </a:r>
            <a:endParaRPr>
              <a:solidFill>
                <a:schemeClr val="dk1"/>
              </a:solidFill>
            </a:endParaRPr>
          </a:p>
          <a:p>
            <a:pPr indent="0" lvl="0" marL="0" rtl="0" algn="l">
              <a:spcBef>
                <a:spcPts val="0"/>
              </a:spcBef>
              <a:spcAft>
                <a:spcPts val="0"/>
              </a:spcAft>
              <a:buNone/>
            </a:pPr>
            <a:r>
              <a:rPr lang="en-US">
                <a:solidFill>
                  <a:schemeClr val="dk1"/>
                </a:solidFill>
              </a:rPr>
              <a:t>■ Buy and wear clothes five sizes too big.</a:t>
            </a:r>
            <a:endParaRPr>
              <a:solidFill>
                <a:schemeClr val="dk1"/>
              </a:solidFill>
            </a:endParaRPr>
          </a:p>
          <a:p>
            <a:pPr indent="0" lvl="0" marL="0" rtl="0" algn="l">
              <a:spcBef>
                <a:spcPts val="0"/>
              </a:spcBef>
              <a:spcAft>
                <a:spcPts val="0"/>
              </a:spcAft>
              <a:buNone/>
            </a:pPr>
            <a:r>
              <a:rPr lang="en-US">
                <a:solidFill>
                  <a:schemeClr val="dk1"/>
                </a:solidFill>
              </a:rPr>
              <a:t>■ Buy a ticket for a trip to Mars.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8e45ea3ad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8e45ea3a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5:</a:t>
            </a:r>
            <a:endParaRPr b="1"/>
          </a:p>
          <a:p>
            <a:pPr indent="0" lvl="0" marL="0" rtl="0" algn="l">
              <a:spcBef>
                <a:spcPts val="0"/>
              </a:spcBef>
              <a:spcAft>
                <a:spcPts val="0"/>
              </a:spcAft>
              <a:buNone/>
            </a:pPr>
            <a:r>
              <a:rPr lang="en-US"/>
              <a:t>[Modified Activity] Explain to participants that the items they are to market are outrageous and unbelievable. Companies and individuals in the marketing field sometimes use extreme ideas to set their product apart from others. Remind students they have 15 minutes to complete their commercial, tweet, advertisement, or slogan and will need to present their finished product before the group.</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This activity was modified from the original lesson so that students would have the option to choose an activity that would best suit their creativity.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6:</a:t>
            </a:r>
            <a:endParaRPr b="1"/>
          </a:p>
          <a:p>
            <a:pPr indent="0" lvl="0" marL="0" rtl="0" algn="l">
              <a:spcBef>
                <a:spcPts val="0"/>
              </a:spcBef>
              <a:spcAft>
                <a:spcPts val="0"/>
              </a:spcAft>
              <a:buClr>
                <a:schemeClr val="dk1"/>
              </a:buClr>
              <a:buSzPts val="1100"/>
              <a:buFont typeface="Arial"/>
              <a:buNone/>
            </a:pPr>
            <a:r>
              <a:rPr lang="en-US"/>
              <a:t>[Modified Activity] As soon as each student has finished, everyone will get a chance to present </a:t>
            </a:r>
            <a:r>
              <a:rPr lang="en-US">
                <a:solidFill>
                  <a:schemeClr val="dk1"/>
                </a:solidFill>
              </a:rPr>
              <a:t>their commercial, tweet, advertisement, or slogan</a:t>
            </a:r>
            <a:r>
              <a:rPr lang="en-US"/>
              <a:t>. Youth will give positive feedback to each presenter.</a:t>
            </a:r>
            <a:endParaRPr/>
          </a:p>
          <a:p>
            <a:pPr indent="0" lvl="0" marL="0" rtl="0" algn="l">
              <a:spcBef>
                <a:spcPts val="0"/>
              </a:spcBef>
              <a:spcAft>
                <a:spcPts val="0"/>
              </a:spcAft>
              <a:buNone/>
            </a:pPr>
            <a:r>
              <a:rPr b="1" lang="en-US"/>
              <a:t>Tips:</a:t>
            </a:r>
            <a:endParaRPr b="1"/>
          </a:p>
          <a:p>
            <a:pPr indent="0" lvl="0" marL="0" rtl="0" algn="l">
              <a:spcBef>
                <a:spcPts val="0"/>
              </a:spcBef>
              <a:spcAft>
                <a:spcPts val="0"/>
              </a:spcAft>
              <a:buClr>
                <a:schemeClr val="dk1"/>
              </a:buClr>
              <a:buSzPts val="1100"/>
              <a:buFont typeface="Arial"/>
              <a:buNone/>
            </a:pPr>
            <a:r>
              <a:rPr lang="en-US">
                <a:solidFill>
                  <a:schemeClr val="dk1"/>
                </a:solidFill>
              </a:rPr>
              <a:t>This activity was modified from the original lesson so that students would have an opportunity to work independently, show their creativity, and receive feedback in a positive way.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7:</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US"/>
              <a:t>Step 8:</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Step 9:</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10:</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8e45ea3ad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8e45ea3ad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11:</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 name="Google Shape;12;p2"/>
          <p:cNvPicPr preferRelativeResize="0"/>
          <p:nvPr/>
        </p:nvPicPr>
        <p:blipFill rotWithShape="1">
          <a:blip r:embed="rId2">
            <a:alphaModFix/>
          </a:blip>
          <a:srcRect b="0" l="0" r="0" t="0"/>
          <a:stretch/>
        </p:blipFill>
        <p:spPr>
          <a:xfrm>
            <a:off x="3448221" y="725341"/>
            <a:ext cx="5295557" cy="26199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 name="Shape 29"/>
        <p:cNvGrpSpPr/>
        <p:nvPr/>
      </p:nvGrpSpPr>
      <p:grpSpPr>
        <a:xfrm>
          <a:off x="0" y="0"/>
          <a:ext cx="0" cy="0"/>
          <a:chOff x="0" y="0"/>
          <a:chExt cx="0" cy="0"/>
        </a:xfrm>
      </p:grpSpPr>
      <p:sp>
        <p:nvSpPr>
          <p:cNvPr id="30" name="Google Shape;30;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 name="Google Shape;32;p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Google Shape;36;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b="0" l="0" r="0" t="0"/>
          <a:stretch/>
        </p:blipFill>
        <p:spPr>
          <a:xfrm>
            <a:off x="3794211" y="2031516"/>
            <a:ext cx="4603578" cy="22775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 name="Shape 39"/>
        <p:cNvGrpSpPr/>
        <p:nvPr/>
      </p:nvGrpSpPr>
      <p:grpSpPr>
        <a:xfrm>
          <a:off x="0" y="0"/>
          <a:ext cx="0" cy="0"/>
          <a:chOff x="0" y="0"/>
          <a:chExt cx="0" cy="0"/>
        </a:xfrm>
      </p:grpSpPr>
      <p:sp>
        <p:nvSpPr>
          <p:cNvPr id="40" name="Google Shape;40;p10"/>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 name="Google Shape;41;p10"/>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lvl1pPr indent="-406400" lvl="0" marL="457200" rtl="0">
              <a:spcBef>
                <a:spcPts val="1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42" name="Google Shape;42;p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 name="Google Shape;8;p1"/>
          <p:cNvPicPr preferRelativeResize="0"/>
          <p:nvPr/>
        </p:nvPicPr>
        <p:blipFill rotWithShape="1">
          <a:blip r:embed="rId1">
            <a:alphaModFix/>
          </a:blip>
          <a:srcRect b="0" l="0" r="0" t="0"/>
          <a:stretch/>
        </p:blipFill>
        <p:spPr>
          <a:xfrm>
            <a:off x="234950" y="5783649"/>
            <a:ext cx="11722100" cy="965200"/>
          </a:xfrm>
          <a:prstGeom prst="rect">
            <a:avLst/>
          </a:prstGeom>
          <a:noFill/>
          <a:ln>
            <a:noFill/>
          </a:ln>
        </p:spPr>
      </p:pic>
      <p:sp>
        <p:nvSpPr>
          <p:cNvPr id="9" name="Google Shape;9;p1"/>
          <p:cNvSpPr txBox="1"/>
          <p:nvPr/>
        </p:nvSpPr>
        <p:spPr>
          <a:xfrm>
            <a:off x="838200" y="5958472"/>
            <a:ext cx="1647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lt1"/>
                </a:solidFill>
                <a:latin typeface="Arial"/>
                <a:ea typeface="Arial"/>
                <a:cs typeface="Arial"/>
                <a:sym typeface="Arial"/>
              </a:rPr>
              <a:t>Chapter </a:t>
            </a:r>
            <a:r>
              <a:rPr lang="en-US">
                <a:solidFill>
                  <a:schemeClr val="lt1"/>
                </a:solidFill>
              </a:rPr>
              <a:t>7</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s://www.ces.ncsu.edu/local-county-center/" TargetMode="External"/><Relationship Id="rId5" Type="http://schemas.openxmlformats.org/officeDocument/2006/relationships/hyperlink" Target="https://nc4h.ces.ncsu.edu/healthy-living/" TargetMode="External"/><Relationship Id="rId6" Type="http://schemas.openxmlformats.org/officeDocument/2006/relationships/hyperlink" Target="mailto:kbridge3@ncsu.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pixabay.com/illustrations/question-mark-consider-think-2318030/" TargetMode="External"/><Relationship Id="rId4" Type="http://schemas.openxmlformats.org/officeDocument/2006/relationships/hyperlink" Target="https://pixabay.com/photos/run-running-sport-fitness-healthy-750466/" TargetMode="External"/><Relationship Id="rId5" Type="http://schemas.openxmlformats.org/officeDocument/2006/relationships/hyperlink" Target="https://pixabay.com/illustrations/presentation-data-office-networking-15599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21.png"/><Relationship Id="rId9"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image" Target="../media/image7.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2.png"/><Relationship Id="rId9"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11.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idx="1" type="body"/>
          </p:nvPr>
        </p:nvSpPr>
        <p:spPr>
          <a:xfrm>
            <a:off x="838200" y="1825625"/>
            <a:ext cx="10515600" cy="808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0" lang="en-US" sz="1200"/>
              <a:t>This presentation was developed by North Carolina 4-H for use by the 4-H </a:t>
            </a:r>
            <a:r>
              <a:rPr b="0" i="1" lang="en-US" sz="1200"/>
              <a:t>Health Rocks!®</a:t>
            </a:r>
            <a:r>
              <a:rPr b="0" lang="en-US" sz="1200"/>
              <a:t> program and its trained facilitators. This content should only be used by those who are authorized by North Carolina 4-H and are trained to implement this program. If you are viewing this information and have not been trained in </a:t>
            </a:r>
            <a:r>
              <a:rPr b="0" i="1" lang="en-US" sz="1200"/>
              <a:t>Health Rocks!®, </a:t>
            </a:r>
            <a:r>
              <a:rPr b="0" lang="en-US" sz="1200"/>
              <a:t>please contact your local North Carolina 4-H Agent.</a:t>
            </a:r>
            <a:r>
              <a:rPr b="0" i="1" lang="en-US" sz="1200"/>
              <a:t> </a:t>
            </a:r>
            <a:endParaRPr b="0" sz="1200"/>
          </a:p>
        </p:txBody>
      </p:sp>
      <p:pic>
        <p:nvPicPr>
          <p:cNvPr id="125" name="Google Shape;125;p20"/>
          <p:cNvPicPr preferRelativeResize="0"/>
          <p:nvPr/>
        </p:nvPicPr>
        <p:blipFill>
          <a:blip r:embed="rId3">
            <a:alphaModFix/>
          </a:blip>
          <a:stretch>
            <a:fillRect/>
          </a:stretch>
        </p:blipFill>
        <p:spPr>
          <a:xfrm>
            <a:off x="3643062" y="619863"/>
            <a:ext cx="4905875" cy="946950"/>
          </a:xfrm>
          <a:prstGeom prst="rect">
            <a:avLst/>
          </a:prstGeom>
          <a:noFill/>
          <a:ln>
            <a:noFill/>
          </a:ln>
        </p:spPr>
      </p:pic>
      <p:sp>
        <p:nvSpPr>
          <p:cNvPr id="126" name="Google Shape;126;p20"/>
          <p:cNvSpPr txBox="1"/>
          <p:nvPr>
            <p:ph idx="1" type="body"/>
          </p:nvPr>
        </p:nvSpPr>
        <p:spPr>
          <a:xfrm>
            <a:off x="757038" y="3024600"/>
            <a:ext cx="5258100" cy="263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For questions regarding the NC 4-H </a:t>
            </a:r>
            <a:r>
              <a:rPr lang="en-US" sz="1200"/>
              <a:t>programs, contact your local 4-H Agent. </a:t>
            </a:r>
            <a:endParaRPr sz="1200"/>
          </a:p>
          <a:p>
            <a:pPr indent="0" lvl="0" marL="0" rtl="0" algn="l">
              <a:spcBef>
                <a:spcPts val="1000"/>
              </a:spcBef>
              <a:spcAft>
                <a:spcPts val="0"/>
              </a:spcAft>
              <a:buNone/>
            </a:pPr>
            <a:r>
              <a:rPr lang="en-US" sz="1200" u="sng">
                <a:solidFill>
                  <a:schemeClr val="hlink"/>
                </a:solidFill>
                <a:hlinkClick r:id="rId4"/>
              </a:rPr>
              <a:t>Click here to find your county center! </a:t>
            </a:r>
            <a:endParaRPr sz="1200"/>
          </a:p>
        </p:txBody>
      </p:sp>
      <p:sp>
        <p:nvSpPr>
          <p:cNvPr id="127" name="Google Shape;127;p20"/>
          <p:cNvSpPr txBox="1"/>
          <p:nvPr>
            <p:ph idx="1" type="body"/>
          </p:nvPr>
        </p:nvSpPr>
        <p:spPr>
          <a:xfrm>
            <a:off x="6176863" y="3024600"/>
            <a:ext cx="5258100" cy="263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For more information about NC 4-H Healthy Living programs, visit our website! </a:t>
            </a:r>
            <a:endParaRPr sz="1200"/>
          </a:p>
          <a:p>
            <a:pPr indent="0" lvl="0" marL="0" rtl="0" algn="l">
              <a:spcBef>
                <a:spcPts val="1000"/>
              </a:spcBef>
              <a:spcAft>
                <a:spcPts val="0"/>
              </a:spcAft>
              <a:buNone/>
            </a:pPr>
            <a:r>
              <a:rPr lang="en-US" sz="1200" u="sng">
                <a:solidFill>
                  <a:schemeClr val="hlink"/>
                </a:solidFill>
                <a:hlinkClick r:id="rId5"/>
              </a:rPr>
              <a:t>Click here to learn more about North Carolina 4-H Healthy Living.</a:t>
            </a:r>
            <a:endParaRPr sz="1200"/>
          </a:p>
          <a:p>
            <a:pPr indent="0" lvl="0" marL="0" rtl="0" algn="l">
              <a:spcBef>
                <a:spcPts val="1000"/>
              </a:spcBef>
              <a:spcAft>
                <a:spcPts val="0"/>
              </a:spcAft>
              <a:buNone/>
            </a:pPr>
            <a:r>
              <a:t/>
            </a:r>
            <a:endParaRPr sz="1200"/>
          </a:p>
          <a:p>
            <a:pPr indent="0" lvl="0" marL="0" rtl="0" algn="l">
              <a:spcBef>
                <a:spcPts val="1000"/>
              </a:spcBef>
              <a:spcAft>
                <a:spcPts val="0"/>
              </a:spcAft>
              <a:buNone/>
            </a:pPr>
            <a:r>
              <a:rPr lang="en-US" sz="1200"/>
              <a:t>For questions regarding content related to the NC 4-H </a:t>
            </a:r>
            <a:r>
              <a:rPr i="1" lang="en-US" sz="1200"/>
              <a:t>Health Rocks!®</a:t>
            </a:r>
            <a:r>
              <a:rPr lang="en-US" sz="1200"/>
              <a:t> program, contact the NC 4-H Healthy Living Coordinator.</a:t>
            </a:r>
            <a:endParaRPr sz="1200"/>
          </a:p>
          <a:p>
            <a:pPr indent="0" lvl="0" marL="0" rtl="0" algn="l">
              <a:spcBef>
                <a:spcPts val="1000"/>
              </a:spcBef>
              <a:spcAft>
                <a:spcPts val="0"/>
              </a:spcAft>
              <a:buNone/>
            </a:pPr>
            <a:r>
              <a:t/>
            </a:r>
            <a:endParaRPr sz="1200"/>
          </a:p>
          <a:p>
            <a:pPr indent="0" lvl="0" marL="0" rtl="0" algn="l">
              <a:lnSpc>
                <a:spcPct val="100000"/>
              </a:lnSpc>
              <a:spcBef>
                <a:spcPts val="0"/>
              </a:spcBef>
              <a:spcAft>
                <a:spcPts val="0"/>
              </a:spcAft>
              <a:buNone/>
            </a:pPr>
            <a:r>
              <a:rPr lang="en-US" sz="1200"/>
              <a:t>Kenan Bridges</a:t>
            </a:r>
            <a:endParaRPr sz="1200"/>
          </a:p>
          <a:p>
            <a:pPr indent="0" lvl="0" marL="0" rtl="0" algn="l">
              <a:lnSpc>
                <a:spcPct val="100000"/>
              </a:lnSpc>
              <a:spcBef>
                <a:spcPts val="0"/>
              </a:spcBef>
              <a:spcAft>
                <a:spcPts val="0"/>
              </a:spcAft>
              <a:buNone/>
            </a:pPr>
            <a:r>
              <a:rPr b="0" lang="en-US" sz="1200"/>
              <a:t>NC 4-H Healthy Living Coordinator</a:t>
            </a:r>
            <a:endParaRPr b="0" sz="1200"/>
          </a:p>
          <a:p>
            <a:pPr indent="0" lvl="0" marL="0" rtl="0" algn="l">
              <a:lnSpc>
                <a:spcPct val="100000"/>
              </a:lnSpc>
              <a:spcBef>
                <a:spcPts val="0"/>
              </a:spcBef>
              <a:spcAft>
                <a:spcPts val="0"/>
              </a:spcAft>
              <a:buNone/>
            </a:pPr>
            <a:r>
              <a:rPr b="0" lang="en-US" sz="1200" u="sng">
                <a:solidFill>
                  <a:schemeClr val="hlink"/>
                </a:solidFill>
                <a:hlinkClick r:id="rId6"/>
              </a:rPr>
              <a:t>kbridge3@ncsu.edu</a:t>
            </a:r>
            <a:endParaRPr b="0" sz="1200"/>
          </a:p>
          <a:p>
            <a:pPr indent="0" lvl="0" marL="0" rtl="0" algn="l">
              <a:spcBef>
                <a:spcPts val="0"/>
              </a:spcBef>
              <a:spcAft>
                <a:spcPts val="0"/>
              </a:spcAft>
              <a:buNone/>
            </a:pPr>
            <a:r>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References</a:t>
            </a:r>
            <a:endParaRPr/>
          </a:p>
        </p:txBody>
      </p:sp>
      <p:sp>
        <p:nvSpPr>
          <p:cNvPr id="133" name="Google Shape;133;p2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000"/>
              <a:t>1. Lachmann-Anke, P., &amp; Lachmann-Anke, M. (n.d.). [Animated person with question marks]. Pixabay. </a:t>
            </a:r>
            <a:r>
              <a:rPr lang="en-US" sz="2000" u="sng">
                <a:solidFill>
                  <a:schemeClr val="hlink"/>
                </a:solidFill>
                <a:hlinkClick r:id="rId3"/>
              </a:rPr>
              <a:t>https://pixabay.com/illustrations/question-mark-consider-think-2318030/</a:t>
            </a:r>
            <a:endParaRPr sz="2000"/>
          </a:p>
          <a:p>
            <a:pPr indent="0" lvl="0" marL="0" rtl="0" algn="l">
              <a:spcBef>
                <a:spcPts val="1000"/>
              </a:spcBef>
              <a:spcAft>
                <a:spcPts val="0"/>
              </a:spcAft>
              <a:buClr>
                <a:schemeClr val="dk1"/>
              </a:buClr>
              <a:buSzPts val="1100"/>
              <a:buFont typeface="Arial"/>
              <a:buNone/>
            </a:pPr>
            <a:r>
              <a:rPr lang="en-US" sz="2000"/>
              <a:t>2. Wokandapix. (n.d.). [Photograph of tennis shoes]. USA. Pixabay. </a:t>
            </a:r>
            <a:r>
              <a:rPr lang="en-US" sz="2000" u="sng">
                <a:solidFill>
                  <a:schemeClr val="hlink"/>
                </a:solidFill>
                <a:hlinkClick r:id="rId4"/>
              </a:rPr>
              <a:t>https://pixabay.com/photos/run-running-sport-fitness-healthy-750466/</a:t>
            </a:r>
            <a:endParaRPr sz="2000"/>
          </a:p>
          <a:p>
            <a:pPr indent="0" lvl="0" marL="0" rtl="0" algn="l">
              <a:spcBef>
                <a:spcPts val="1000"/>
              </a:spcBef>
              <a:spcAft>
                <a:spcPts val="0"/>
              </a:spcAft>
              <a:buNone/>
            </a:pPr>
            <a:r>
              <a:rPr lang="en-US" sz="2000"/>
              <a:t>3. Treis, T. (n.d.). [Picture of a </a:t>
            </a:r>
            <a:r>
              <a:rPr lang="en-US" sz="2000"/>
              <a:t>stick figure</a:t>
            </a:r>
            <a:r>
              <a:rPr lang="en-US" sz="2000"/>
              <a:t> giving a presentation]. Bielefeld, Germany. Pixabay. </a:t>
            </a:r>
            <a:r>
              <a:rPr lang="en-US" sz="2000" u="sng">
                <a:solidFill>
                  <a:schemeClr val="hlink"/>
                </a:solidFill>
                <a:hlinkClick r:id="rId5"/>
              </a:rPr>
              <a:t>https://pixabay.com/illustrations/presentation-data-office-networking-1559937/</a:t>
            </a:r>
            <a:endParaRPr sz="2000"/>
          </a:p>
          <a:p>
            <a:pPr indent="0" lvl="0" marL="0" rtl="0" algn="l">
              <a:spcBef>
                <a:spcPts val="1000"/>
              </a:spcBef>
              <a:spcAft>
                <a:spcPts val="0"/>
              </a:spcAft>
              <a:buClr>
                <a:schemeClr val="dk1"/>
              </a:buClr>
              <a:buSzPts val="11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pic>
        <p:nvPicPr>
          <p:cNvPr id="51" name="Google Shape;51;p12"/>
          <p:cNvPicPr preferRelativeResize="0"/>
          <p:nvPr/>
        </p:nvPicPr>
        <p:blipFill>
          <a:blip r:embed="rId4">
            <a:alphaModFix/>
          </a:blip>
          <a:stretch>
            <a:fillRect/>
          </a:stretch>
        </p:blipFill>
        <p:spPr>
          <a:xfrm>
            <a:off x="4932383" y="467165"/>
            <a:ext cx="4621064" cy="3430300"/>
          </a:xfrm>
          <a:prstGeom prst="rect">
            <a:avLst/>
          </a:prstGeom>
          <a:noFill/>
          <a:ln>
            <a:noFill/>
          </a:ln>
        </p:spPr>
      </p:pic>
      <p:pic>
        <p:nvPicPr>
          <p:cNvPr id="52" name="Google Shape;52;p12"/>
          <p:cNvPicPr preferRelativeResize="0"/>
          <p:nvPr/>
        </p:nvPicPr>
        <p:blipFill>
          <a:blip r:embed="rId4">
            <a:alphaModFix/>
          </a:blip>
          <a:stretch>
            <a:fillRect/>
          </a:stretch>
        </p:blipFill>
        <p:spPr>
          <a:xfrm>
            <a:off x="2638550" y="467166"/>
            <a:ext cx="1941134" cy="1440930"/>
          </a:xfrm>
          <a:prstGeom prst="rect">
            <a:avLst/>
          </a:prstGeom>
          <a:noFill/>
          <a:ln>
            <a:noFill/>
          </a:ln>
        </p:spPr>
      </p:pic>
      <p:pic>
        <p:nvPicPr>
          <p:cNvPr id="53" name="Google Shape;53;p12"/>
          <p:cNvPicPr preferRelativeResize="0"/>
          <p:nvPr/>
        </p:nvPicPr>
        <p:blipFill>
          <a:blip r:embed="rId4">
            <a:alphaModFix/>
          </a:blip>
          <a:stretch>
            <a:fillRect/>
          </a:stretch>
        </p:blipFill>
        <p:spPr>
          <a:xfrm>
            <a:off x="2638550" y="2456532"/>
            <a:ext cx="1941134" cy="1440930"/>
          </a:xfrm>
          <a:prstGeom prst="rect">
            <a:avLst/>
          </a:prstGeom>
          <a:noFill/>
          <a:ln>
            <a:noFill/>
          </a:ln>
        </p:spPr>
      </p:pic>
      <p:pic>
        <p:nvPicPr>
          <p:cNvPr id="54" name="Google Shape;54;p12"/>
          <p:cNvPicPr preferRelativeResize="0"/>
          <p:nvPr/>
        </p:nvPicPr>
        <p:blipFill>
          <a:blip r:embed="rId5">
            <a:alphaModFix/>
          </a:blip>
          <a:stretch>
            <a:fillRect/>
          </a:stretch>
        </p:blipFill>
        <p:spPr>
          <a:xfrm>
            <a:off x="4932385" y="1139945"/>
            <a:ext cx="4621066" cy="2287949"/>
          </a:xfrm>
          <a:prstGeom prst="rect">
            <a:avLst/>
          </a:prstGeom>
          <a:noFill/>
          <a:ln>
            <a:noFill/>
          </a:ln>
        </p:spPr>
      </p:pic>
      <p:sp>
        <p:nvSpPr>
          <p:cNvPr id="55" name="Google Shape;55;p12"/>
          <p:cNvSpPr txBox="1"/>
          <p:nvPr/>
        </p:nvSpPr>
        <p:spPr>
          <a:xfrm>
            <a:off x="5880917" y="976433"/>
            <a:ext cx="2718900" cy="435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latin typeface="Comic Sans MS"/>
                <a:ea typeface="Comic Sans MS"/>
                <a:cs typeface="Comic Sans MS"/>
                <a:sym typeface="Comic Sans MS"/>
              </a:rPr>
              <a:t>Welcome to</a:t>
            </a:r>
            <a:endParaRPr b="1" sz="2300">
              <a:latin typeface="Comic Sans MS"/>
              <a:ea typeface="Comic Sans MS"/>
              <a:cs typeface="Comic Sans MS"/>
              <a:sym typeface="Comic Sans MS"/>
            </a:endParaRPr>
          </a:p>
        </p:txBody>
      </p:sp>
      <p:pic>
        <p:nvPicPr>
          <p:cNvPr id="56" name="Google Shape;56;p12"/>
          <p:cNvPicPr preferRelativeResize="0"/>
          <p:nvPr/>
        </p:nvPicPr>
        <p:blipFill>
          <a:blip r:embed="rId6">
            <a:alphaModFix/>
          </a:blip>
          <a:stretch>
            <a:fillRect/>
          </a:stretch>
        </p:blipFill>
        <p:spPr>
          <a:xfrm>
            <a:off x="6972974" y="3988834"/>
            <a:ext cx="5100763" cy="2869169"/>
          </a:xfrm>
          <a:prstGeom prst="rect">
            <a:avLst/>
          </a:prstGeom>
          <a:noFill/>
          <a:ln>
            <a:noFill/>
          </a:ln>
        </p:spPr>
      </p:pic>
      <p:sp>
        <p:nvSpPr>
          <p:cNvPr id="57" name="Google Shape;57;p12"/>
          <p:cNvSpPr txBox="1"/>
          <p:nvPr/>
        </p:nvSpPr>
        <p:spPr>
          <a:xfrm>
            <a:off x="2638567" y="541233"/>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t>Videos</a:t>
            </a:r>
            <a:endParaRPr b="1" sz="2300"/>
          </a:p>
        </p:txBody>
      </p:sp>
      <p:pic>
        <p:nvPicPr>
          <p:cNvPr id="58" name="Google Shape;58;p12"/>
          <p:cNvPicPr preferRelativeResize="0"/>
          <p:nvPr/>
        </p:nvPicPr>
        <p:blipFill>
          <a:blip r:embed="rId7">
            <a:alphaModFix/>
          </a:blip>
          <a:stretch>
            <a:fillRect/>
          </a:stretch>
        </p:blipFill>
        <p:spPr>
          <a:xfrm flipH="1">
            <a:off x="10285997" y="3988833"/>
            <a:ext cx="1441540" cy="1288003"/>
          </a:xfrm>
          <a:prstGeom prst="rect">
            <a:avLst/>
          </a:prstGeom>
          <a:noFill/>
          <a:ln>
            <a:noFill/>
          </a:ln>
        </p:spPr>
      </p:pic>
      <p:pic>
        <p:nvPicPr>
          <p:cNvPr id="59" name="Google Shape;59;p12"/>
          <p:cNvPicPr preferRelativeResize="0"/>
          <p:nvPr/>
        </p:nvPicPr>
        <p:blipFill>
          <a:blip r:embed="rId8">
            <a:alphaModFix/>
          </a:blip>
          <a:stretch>
            <a:fillRect/>
          </a:stretch>
        </p:blipFill>
        <p:spPr>
          <a:xfrm>
            <a:off x="8337300" y="3897468"/>
            <a:ext cx="420459" cy="717367"/>
          </a:xfrm>
          <a:prstGeom prst="rect">
            <a:avLst/>
          </a:prstGeom>
          <a:noFill/>
          <a:ln>
            <a:noFill/>
          </a:ln>
        </p:spPr>
      </p:pic>
      <p:pic>
        <p:nvPicPr>
          <p:cNvPr id="60" name="Google Shape;60;p12"/>
          <p:cNvPicPr preferRelativeResize="0"/>
          <p:nvPr/>
        </p:nvPicPr>
        <p:blipFill>
          <a:blip r:embed="rId9">
            <a:alphaModFix/>
          </a:blip>
          <a:stretch>
            <a:fillRect/>
          </a:stretch>
        </p:blipFill>
        <p:spPr>
          <a:xfrm>
            <a:off x="8757767" y="4187234"/>
            <a:ext cx="420467" cy="427601"/>
          </a:xfrm>
          <a:prstGeom prst="rect">
            <a:avLst/>
          </a:prstGeom>
          <a:noFill/>
          <a:ln>
            <a:noFill/>
          </a:ln>
        </p:spPr>
      </p:pic>
      <p:sp>
        <p:nvSpPr>
          <p:cNvPr id="61" name="Google Shape;61;p12"/>
          <p:cNvSpPr txBox="1"/>
          <p:nvPr/>
        </p:nvSpPr>
        <p:spPr>
          <a:xfrm>
            <a:off x="2638567" y="2533000"/>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t>Worksheets</a:t>
            </a:r>
            <a:endParaRPr b="1"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4-H Pledge</a:t>
            </a:r>
            <a:endParaRPr/>
          </a:p>
        </p:txBody>
      </p:sp>
      <p:sp>
        <p:nvSpPr>
          <p:cNvPr id="67" name="Google Shape;67;p13"/>
          <p:cNvSpPr txBox="1"/>
          <p:nvPr>
            <p:ph idx="1" type="body"/>
          </p:nvPr>
        </p:nvSpPr>
        <p:spPr>
          <a:xfrm>
            <a:off x="838200" y="1825625"/>
            <a:ext cx="6345300" cy="3877800"/>
          </a:xfrm>
          <a:prstGeom prst="rect">
            <a:avLst/>
          </a:prstGeom>
        </p:spPr>
        <p:txBody>
          <a:bodyPr anchorCtr="0" anchor="t" bIns="45700" lIns="91425" spcFirstLastPara="1" rIns="91425" wrap="square" tIns="45700">
            <a:noAutofit/>
          </a:bodyPr>
          <a:lstStyle/>
          <a:p>
            <a:pPr indent="0" lvl="0" marL="0" rtl="0" algn="l">
              <a:lnSpc>
                <a:spcPct val="115000"/>
              </a:lnSpc>
              <a:spcBef>
                <a:spcPts val="50"/>
              </a:spcBef>
              <a:spcAft>
                <a:spcPts val="0"/>
              </a:spcAft>
              <a:buClr>
                <a:schemeClr val="dk1"/>
              </a:buClr>
              <a:buSzPts val="1100"/>
              <a:buFont typeface="Arial"/>
              <a:buNone/>
            </a:pPr>
            <a:r>
              <a:rPr lang="en-US" sz="2700"/>
              <a:t>I pledge My Head to clearer thinking,</a:t>
            </a:r>
            <a:endParaRPr sz="2700"/>
          </a:p>
          <a:p>
            <a:pPr indent="0" lvl="0" marL="0" rtl="0" algn="l">
              <a:lnSpc>
                <a:spcPct val="115000"/>
              </a:lnSpc>
              <a:spcBef>
                <a:spcPts val="50"/>
              </a:spcBef>
              <a:spcAft>
                <a:spcPts val="0"/>
              </a:spcAft>
              <a:buClr>
                <a:schemeClr val="dk1"/>
              </a:buClr>
              <a:buSzPts val="1100"/>
              <a:buFont typeface="Arial"/>
              <a:buNone/>
            </a:pPr>
            <a:r>
              <a:rPr lang="en-US" sz="2700"/>
              <a:t>My Heart to greater loyalty,</a:t>
            </a:r>
            <a:endParaRPr sz="2700"/>
          </a:p>
          <a:p>
            <a:pPr indent="0" lvl="0" marL="0" rtl="0" algn="l">
              <a:lnSpc>
                <a:spcPct val="115000"/>
              </a:lnSpc>
              <a:spcBef>
                <a:spcPts val="50"/>
              </a:spcBef>
              <a:spcAft>
                <a:spcPts val="0"/>
              </a:spcAft>
              <a:buClr>
                <a:schemeClr val="dk1"/>
              </a:buClr>
              <a:buSzPts val="1100"/>
              <a:buFont typeface="Arial"/>
              <a:buNone/>
            </a:pPr>
            <a:r>
              <a:rPr lang="en-US" sz="2700"/>
              <a:t>My Hands to larger service,</a:t>
            </a:r>
            <a:endParaRPr sz="2700"/>
          </a:p>
          <a:p>
            <a:pPr indent="0" lvl="0" marL="0" rtl="0" algn="l">
              <a:lnSpc>
                <a:spcPct val="115000"/>
              </a:lnSpc>
              <a:spcBef>
                <a:spcPts val="50"/>
              </a:spcBef>
              <a:spcAft>
                <a:spcPts val="0"/>
              </a:spcAft>
              <a:buClr>
                <a:schemeClr val="dk1"/>
              </a:buClr>
              <a:buSzPts val="1100"/>
              <a:buFont typeface="Arial"/>
              <a:buNone/>
            </a:pPr>
            <a:r>
              <a:rPr lang="en-US" sz="2700"/>
              <a:t>&amp; My Health to better living,</a:t>
            </a:r>
            <a:endParaRPr sz="2700"/>
          </a:p>
          <a:p>
            <a:pPr indent="0" lvl="0" marL="0" rtl="0" algn="l">
              <a:lnSpc>
                <a:spcPct val="115000"/>
              </a:lnSpc>
              <a:spcBef>
                <a:spcPts val="50"/>
              </a:spcBef>
              <a:spcAft>
                <a:spcPts val="0"/>
              </a:spcAft>
              <a:buClr>
                <a:schemeClr val="dk1"/>
              </a:buClr>
              <a:buSzPts val="1100"/>
              <a:buFont typeface="Arial"/>
              <a:buNone/>
            </a:pPr>
            <a:r>
              <a:rPr lang="en-US" sz="2700"/>
              <a:t>for my club, my community, my country, and my world.</a:t>
            </a:r>
            <a:endParaRPr sz="2700"/>
          </a:p>
          <a:p>
            <a:pPr indent="0" lvl="0" marL="0" rtl="0" algn="l">
              <a:spcBef>
                <a:spcPts val="1000"/>
              </a:spcBef>
              <a:spcAft>
                <a:spcPts val="0"/>
              </a:spcAft>
              <a:buNone/>
            </a:pPr>
            <a:r>
              <a:t/>
            </a:r>
            <a:endParaRPr/>
          </a:p>
        </p:txBody>
      </p:sp>
      <p:grpSp>
        <p:nvGrpSpPr>
          <p:cNvPr id="68" name="Google Shape;68;p13"/>
          <p:cNvGrpSpPr/>
          <p:nvPr/>
        </p:nvGrpSpPr>
        <p:grpSpPr>
          <a:xfrm>
            <a:off x="8114775" y="1157647"/>
            <a:ext cx="3121067" cy="3808940"/>
            <a:chOff x="5372525" y="0"/>
            <a:chExt cx="3459779" cy="4707625"/>
          </a:xfrm>
        </p:grpSpPr>
        <p:pic>
          <p:nvPicPr>
            <p:cNvPr id="69" name="Google Shape;69;p13"/>
            <p:cNvPicPr preferRelativeResize="0"/>
            <p:nvPr/>
          </p:nvPicPr>
          <p:blipFill>
            <a:blip r:embed="rId3">
              <a:alphaModFix/>
            </a:blip>
            <a:stretch>
              <a:fillRect/>
            </a:stretch>
          </p:blipFill>
          <p:spPr>
            <a:xfrm>
              <a:off x="5372525" y="3595950"/>
              <a:ext cx="3459774" cy="1111675"/>
            </a:xfrm>
            <a:prstGeom prst="rect">
              <a:avLst/>
            </a:prstGeom>
            <a:noFill/>
            <a:ln>
              <a:noFill/>
            </a:ln>
          </p:spPr>
        </p:pic>
        <p:pic>
          <p:nvPicPr>
            <p:cNvPr id="70" name="Google Shape;70;p13"/>
            <p:cNvPicPr preferRelativeResize="0"/>
            <p:nvPr/>
          </p:nvPicPr>
          <p:blipFill>
            <a:blip r:embed="rId4">
              <a:alphaModFix/>
            </a:blip>
            <a:stretch>
              <a:fillRect/>
            </a:stretch>
          </p:blipFill>
          <p:spPr>
            <a:xfrm>
              <a:off x="5372528" y="0"/>
              <a:ext cx="3459776" cy="351975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pic>
        <p:nvPicPr>
          <p:cNvPr id="75" name="Google Shape;75;p14"/>
          <p:cNvPicPr preferRelativeResize="0"/>
          <p:nvPr/>
        </p:nvPicPr>
        <p:blipFill>
          <a:blip r:embed="rId4">
            <a:alphaModFix/>
          </a:blip>
          <a:stretch>
            <a:fillRect/>
          </a:stretch>
        </p:blipFill>
        <p:spPr>
          <a:xfrm>
            <a:off x="4932383" y="467165"/>
            <a:ext cx="4621064" cy="3430300"/>
          </a:xfrm>
          <a:prstGeom prst="rect">
            <a:avLst/>
          </a:prstGeom>
          <a:noFill/>
          <a:ln>
            <a:noFill/>
          </a:ln>
        </p:spPr>
      </p:pic>
      <p:pic>
        <p:nvPicPr>
          <p:cNvPr id="76" name="Google Shape;76;p14"/>
          <p:cNvPicPr preferRelativeResize="0"/>
          <p:nvPr/>
        </p:nvPicPr>
        <p:blipFill>
          <a:blip r:embed="rId4">
            <a:alphaModFix/>
          </a:blip>
          <a:stretch>
            <a:fillRect/>
          </a:stretch>
        </p:blipFill>
        <p:spPr>
          <a:xfrm>
            <a:off x="2638550" y="467166"/>
            <a:ext cx="1941134" cy="1440930"/>
          </a:xfrm>
          <a:prstGeom prst="rect">
            <a:avLst/>
          </a:prstGeom>
          <a:noFill/>
          <a:ln>
            <a:noFill/>
          </a:ln>
        </p:spPr>
      </p:pic>
      <p:pic>
        <p:nvPicPr>
          <p:cNvPr id="77" name="Google Shape;77;p14"/>
          <p:cNvPicPr preferRelativeResize="0"/>
          <p:nvPr/>
        </p:nvPicPr>
        <p:blipFill>
          <a:blip r:embed="rId4">
            <a:alphaModFix/>
          </a:blip>
          <a:stretch>
            <a:fillRect/>
          </a:stretch>
        </p:blipFill>
        <p:spPr>
          <a:xfrm>
            <a:off x="2638550" y="2456532"/>
            <a:ext cx="1941134" cy="1440930"/>
          </a:xfrm>
          <a:prstGeom prst="rect">
            <a:avLst/>
          </a:prstGeom>
          <a:noFill/>
          <a:ln>
            <a:noFill/>
          </a:ln>
        </p:spPr>
      </p:pic>
      <p:pic>
        <p:nvPicPr>
          <p:cNvPr id="78" name="Google Shape;78;p14"/>
          <p:cNvPicPr preferRelativeResize="0"/>
          <p:nvPr/>
        </p:nvPicPr>
        <p:blipFill>
          <a:blip r:embed="rId5">
            <a:alphaModFix/>
          </a:blip>
          <a:stretch>
            <a:fillRect/>
          </a:stretch>
        </p:blipFill>
        <p:spPr>
          <a:xfrm>
            <a:off x="7564524" y="650263"/>
            <a:ext cx="1807457" cy="894898"/>
          </a:xfrm>
          <a:prstGeom prst="rect">
            <a:avLst/>
          </a:prstGeom>
          <a:noFill/>
          <a:ln>
            <a:noFill/>
          </a:ln>
        </p:spPr>
      </p:pic>
      <p:pic>
        <p:nvPicPr>
          <p:cNvPr id="79" name="Google Shape;79;p14"/>
          <p:cNvPicPr preferRelativeResize="0"/>
          <p:nvPr/>
        </p:nvPicPr>
        <p:blipFill>
          <a:blip r:embed="rId6">
            <a:alphaModFix/>
          </a:blip>
          <a:stretch>
            <a:fillRect/>
          </a:stretch>
        </p:blipFill>
        <p:spPr>
          <a:xfrm>
            <a:off x="6972974" y="3988834"/>
            <a:ext cx="5100763" cy="2869169"/>
          </a:xfrm>
          <a:prstGeom prst="rect">
            <a:avLst/>
          </a:prstGeom>
          <a:noFill/>
          <a:ln>
            <a:noFill/>
          </a:ln>
        </p:spPr>
      </p:pic>
      <p:sp>
        <p:nvSpPr>
          <p:cNvPr id="80" name="Google Shape;80;p14"/>
          <p:cNvSpPr txBox="1"/>
          <p:nvPr/>
        </p:nvSpPr>
        <p:spPr>
          <a:xfrm>
            <a:off x="2638567" y="541233"/>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500">
                <a:latin typeface="Comic Sans MS"/>
                <a:ea typeface="Comic Sans MS"/>
                <a:cs typeface="Comic Sans MS"/>
                <a:sym typeface="Comic Sans MS"/>
              </a:rPr>
              <a:t>Learn:</a:t>
            </a:r>
            <a:endParaRPr sz="1500">
              <a:latin typeface="Comic Sans MS"/>
              <a:ea typeface="Comic Sans MS"/>
              <a:cs typeface="Comic Sans MS"/>
              <a:sym typeface="Comic Sans MS"/>
            </a:endParaRPr>
          </a:p>
          <a:p>
            <a:pPr indent="0" lvl="0" marL="0" rtl="0" algn="ctr">
              <a:spcBef>
                <a:spcPts val="0"/>
              </a:spcBef>
              <a:spcAft>
                <a:spcPts val="0"/>
              </a:spcAft>
              <a:buNone/>
            </a:pPr>
            <a:r>
              <a:t/>
            </a:r>
            <a:endParaRPr b="1" sz="2100">
              <a:latin typeface="Comic Sans MS"/>
              <a:ea typeface="Comic Sans MS"/>
              <a:cs typeface="Comic Sans MS"/>
              <a:sym typeface="Comic Sans MS"/>
            </a:endParaRPr>
          </a:p>
        </p:txBody>
      </p:sp>
      <p:pic>
        <p:nvPicPr>
          <p:cNvPr id="81" name="Google Shape;81;p14"/>
          <p:cNvPicPr preferRelativeResize="0"/>
          <p:nvPr/>
        </p:nvPicPr>
        <p:blipFill>
          <a:blip r:embed="rId7">
            <a:alphaModFix/>
          </a:blip>
          <a:stretch>
            <a:fillRect/>
          </a:stretch>
        </p:blipFill>
        <p:spPr>
          <a:xfrm flipH="1">
            <a:off x="10285997" y="3988833"/>
            <a:ext cx="1441540" cy="1288003"/>
          </a:xfrm>
          <a:prstGeom prst="rect">
            <a:avLst/>
          </a:prstGeom>
          <a:noFill/>
          <a:ln>
            <a:noFill/>
          </a:ln>
        </p:spPr>
      </p:pic>
      <p:pic>
        <p:nvPicPr>
          <p:cNvPr id="82" name="Google Shape;82;p14"/>
          <p:cNvPicPr preferRelativeResize="0"/>
          <p:nvPr/>
        </p:nvPicPr>
        <p:blipFill>
          <a:blip r:embed="rId8">
            <a:alphaModFix/>
          </a:blip>
          <a:stretch>
            <a:fillRect/>
          </a:stretch>
        </p:blipFill>
        <p:spPr>
          <a:xfrm>
            <a:off x="8337300" y="3897468"/>
            <a:ext cx="420459" cy="717367"/>
          </a:xfrm>
          <a:prstGeom prst="rect">
            <a:avLst/>
          </a:prstGeom>
          <a:noFill/>
          <a:ln>
            <a:noFill/>
          </a:ln>
        </p:spPr>
      </p:pic>
      <p:pic>
        <p:nvPicPr>
          <p:cNvPr id="83" name="Google Shape;83;p14"/>
          <p:cNvPicPr preferRelativeResize="0"/>
          <p:nvPr/>
        </p:nvPicPr>
        <p:blipFill>
          <a:blip r:embed="rId9">
            <a:alphaModFix/>
          </a:blip>
          <a:stretch>
            <a:fillRect/>
          </a:stretch>
        </p:blipFill>
        <p:spPr>
          <a:xfrm>
            <a:off x="8757767" y="4187234"/>
            <a:ext cx="420467" cy="427601"/>
          </a:xfrm>
          <a:prstGeom prst="rect">
            <a:avLst/>
          </a:prstGeom>
          <a:noFill/>
          <a:ln>
            <a:noFill/>
          </a:ln>
        </p:spPr>
      </p:pic>
      <p:sp>
        <p:nvSpPr>
          <p:cNvPr id="84" name="Google Shape;84;p14"/>
          <p:cNvSpPr txBox="1"/>
          <p:nvPr/>
        </p:nvSpPr>
        <p:spPr>
          <a:xfrm>
            <a:off x="2638567" y="2533000"/>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500">
                <a:solidFill>
                  <a:schemeClr val="dk1"/>
                </a:solidFill>
                <a:latin typeface="Comic Sans MS"/>
                <a:ea typeface="Comic Sans MS"/>
                <a:cs typeface="Comic Sans MS"/>
                <a:sym typeface="Comic Sans MS"/>
              </a:rPr>
              <a:t>Activity:</a:t>
            </a:r>
            <a:endParaRPr sz="15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b="1" sz="2100">
              <a:solidFill>
                <a:schemeClr val="dk1"/>
              </a:solidFill>
              <a:latin typeface="Comic Sans MS"/>
              <a:ea typeface="Comic Sans MS"/>
              <a:cs typeface="Comic Sans MS"/>
              <a:sym typeface="Comic Sans MS"/>
            </a:endParaRPr>
          </a:p>
        </p:txBody>
      </p:sp>
      <p:sp>
        <p:nvSpPr>
          <p:cNvPr id="85" name="Google Shape;85;p14"/>
          <p:cNvSpPr txBox="1"/>
          <p:nvPr/>
        </p:nvSpPr>
        <p:spPr>
          <a:xfrm>
            <a:off x="5175600" y="1360200"/>
            <a:ext cx="2485500" cy="717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latin typeface="Comic Sans MS"/>
                <a:ea typeface="Comic Sans MS"/>
                <a:cs typeface="Comic Sans MS"/>
                <a:sym typeface="Comic Sans MS"/>
              </a:rPr>
              <a:t>Today’s Lesson:</a:t>
            </a:r>
            <a:endParaRPr b="1" sz="2300">
              <a:latin typeface="Comic Sans MS"/>
              <a:ea typeface="Comic Sans MS"/>
              <a:cs typeface="Comic Sans MS"/>
              <a:sym typeface="Comic Sans MS"/>
            </a:endParaRPr>
          </a:p>
        </p:txBody>
      </p:sp>
      <p:sp>
        <p:nvSpPr>
          <p:cNvPr id="86" name="Google Shape;86;p14"/>
          <p:cNvSpPr txBox="1"/>
          <p:nvPr/>
        </p:nvSpPr>
        <p:spPr>
          <a:xfrm>
            <a:off x="5627713" y="1950763"/>
            <a:ext cx="3230400" cy="1541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200"/>
              <a:t>You Be</a:t>
            </a:r>
            <a:endParaRPr b="1" sz="3200"/>
          </a:p>
          <a:p>
            <a:pPr indent="0" lvl="0" marL="0" rtl="0" algn="ctr">
              <a:spcBef>
                <a:spcPts val="0"/>
              </a:spcBef>
              <a:spcAft>
                <a:spcPts val="0"/>
              </a:spcAft>
              <a:buNone/>
            </a:pPr>
            <a:r>
              <a:rPr b="1" lang="en-US" sz="3200"/>
              <a:t> The Advertiser</a:t>
            </a:r>
            <a:endParaRPr b="1"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Review</a:t>
            </a:r>
            <a:endParaRPr/>
          </a:p>
        </p:txBody>
      </p:sp>
      <p:sp>
        <p:nvSpPr>
          <p:cNvPr id="92" name="Google Shape;92;p15"/>
          <p:cNvSpPr txBox="1"/>
          <p:nvPr>
            <p:ph idx="1" type="body"/>
          </p:nvPr>
        </p:nvSpPr>
        <p:spPr>
          <a:xfrm>
            <a:off x="838200" y="1825625"/>
            <a:ext cx="57732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3200"/>
              <a:t>What did we learn last time?</a:t>
            </a:r>
            <a:endParaRPr/>
          </a:p>
        </p:txBody>
      </p:sp>
      <p:pic>
        <p:nvPicPr>
          <p:cNvPr id="93" name="Google Shape;93;p15"/>
          <p:cNvPicPr preferRelativeResize="0"/>
          <p:nvPr/>
        </p:nvPicPr>
        <p:blipFill>
          <a:blip r:embed="rId3">
            <a:alphaModFix/>
          </a:blip>
          <a:stretch>
            <a:fillRect/>
          </a:stretch>
        </p:blipFill>
        <p:spPr>
          <a:xfrm>
            <a:off x="6867350" y="1096175"/>
            <a:ext cx="4665650" cy="466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title"/>
          </p:nvPr>
        </p:nvSpPr>
        <p:spPr>
          <a:xfrm>
            <a:off x="838200" y="572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Warmup Time!</a:t>
            </a:r>
            <a:endParaRPr/>
          </a:p>
        </p:txBody>
      </p:sp>
      <p:pic>
        <p:nvPicPr>
          <p:cNvPr id="99" name="Google Shape;99;p16"/>
          <p:cNvPicPr preferRelativeResize="0"/>
          <p:nvPr/>
        </p:nvPicPr>
        <p:blipFill>
          <a:blip r:embed="rId3">
            <a:alphaModFix/>
          </a:blip>
          <a:stretch>
            <a:fillRect/>
          </a:stretch>
        </p:blipFill>
        <p:spPr>
          <a:xfrm>
            <a:off x="2929000" y="1053763"/>
            <a:ext cx="6334001" cy="475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838200" y="1187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Activity</a:t>
            </a:r>
            <a:endParaRPr b="1"/>
          </a:p>
        </p:txBody>
      </p:sp>
      <p:sp>
        <p:nvSpPr>
          <p:cNvPr id="105" name="Google Shape;105;p17"/>
          <p:cNvSpPr/>
          <p:nvPr/>
        </p:nvSpPr>
        <p:spPr>
          <a:xfrm>
            <a:off x="1879950" y="1081400"/>
            <a:ext cx="8432100" cy="5106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7"/>
          <p:cNvPicPr preferRelativeResize="0"/>
          <p:nvPr/>
        </p:nvPicPr>
        <p:blipFill>
          <a:blip r:embed="rId3">
            <a:alphaModFix/>
          </a:blip>
          <a:stretch>
            <a:fillRect/>
          </a:stretch>
        </p:blipFill>
        <p:spPr>
          <a:xfrm>
            <a:off x="2265450" y="1525738"/>
            <a:ext cx="7661100" cy="42173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Activity</a:t>
            </a:r>
            <a:endParaRPr b="1"/>
          </a:p>
        </p:txBody>
      </p:sp>
      <p:sp>
        <p:nvSpPr>
          <p:cNvPr id="112" name="Google Shape;112;p18"/>
          <p:cNvSpPr/>
          <p:nvPr/>
        </p:nvSpPr>
        <p:spPr>
          <a:xfrm>
            <a:off x="3202625" y="365125"/>
            <a:ext cx="6829800" cy="59751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8"/>
          <p:cNvPicPr preferRelativeResize="0"/>
          <p:nvPr/>
        </p:nvPicPr>
        <p:blipFill>
          <a:blip r:embed="rId3">
            <a:alphaModFix/>
          </a:blip>
          <a:stretch>
            <a:fillRect/>
          </a:stretch>
        </p:blipFill>
        <p:spPr>
          <a:xfrm>
            <a:off x="3504275" y="520025"/>
            <a:ext cx="6226500" cy="566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Family Corner / Community Corner</a:t>
            </a:r>
            <a:endParaRPr/>
          </a:p>
        </p:txBody>
      </p:sp>
      <p:pic>
        <p:nvPicPr>
          <p:cNvPr id="119" name="Google Shape;119;p19"/>
          <p:cNvPicPr preferRelativeResize="0"/>
          <p:nvPr/>
        </p:nvPicPr>
        <p:blipFill>
          <a:blip r:embed="rId3">
            <a:alphaModFix/>
          </a:blip>
          <a:stretch>
            <a:fillRect/>
          </a:stretch>
        </p:blipFill>
        <p:spPr>
          <a:xfrm>
            <a:off x="3394675" y="1641475"/>
            <a:ext cx="5402638" cy="4862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