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60"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9cbe9c0d51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 name="Google Shape;61;g9cbe9c0d5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9938d12992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9938d12992_0_10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9938d12992_0_3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9938d12992_0_38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Step 4:</a:t>
            </a:r>
            <a:endParaRPr b="1"/>
          </a:p>
          <a:p>
            <a:pPr indent="0" lvl="0" marL="0" rtl="0" algn="l">
              <a:spcBef>
                <a:spcPts val="0"/>
              </a:spcBef>
              <a:spcAft>
                <a:spcPts val="0"/>
              </a:spcAft>
              <a:buNone/>
            </a:pPr>
            <a:r>
              <a:rPr lang="en-US"/>
              <a:t>[Modified Activity]: At the conclusion of </a:t>
            </a:r>
            <a:r>
              <a:rPr b="1" lang="en-US"/>
              <a:t>THE STORY OF JON</a:t>
            </a:r>
            <a:r>
              <a:rPr lang="en-US"/>
              <a:t>, tell participants they are going to take this activity a step further. Work as a class to complete this activity. Show the students the </a:t>
            </a:r>
            <a:r>
              <a:rPr b="1" lang="en-US"/>
              <a:t>STEPS FOR HELPING A FRIEND Handout</a:t>
            </a:r>
            <a:r>
              <a:rPr lang="en-US"/>
              <a:t> shown on this slide.</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This activity was modified so that it could be done in an online setting.</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Step 5:</a:t>
            </a:r>
            <a:endParaRPr b="1"/>
          </a:p>
          <a:p>
            <a:pPr indent="0" lvl="0" marL="0" rtl="0" algn="l">
              <a:spcBef>
                <a:spcPts val="0"/>
              </a:spcBef>
              <a:spcAft>
                <a:spcPts val="0"/>
              </a:spcAft>
              <a:buNone/>
            </a:pPr>
            <a:r>
              <a:rPr lang="en-US"/>
              <a:t>[Modified Activity]: Pick one of the steps from the </a:t>
            </a:r>
            <a:r>
              <a:rPr b="1" lang="en-US"/>
              <a:t>STEPS FOR HELPING A FRIEND Handout</a:t>
            </a:r>
            <a:r>
              <a:rPr lang="en-US"/>
              <a:t>,</a:t>
            </a:r>
            <a:r>
              <a:rPr lang="en-US"/>
              <a:t> and use the annotate feature to write it so that the students can see.</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This activity was modified so that it could be done in an online setting.</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b="1" lang="en-US"/>
              <a:t>Step 6:</a:t>
            </a:r>
            <a:endParaRPr b="1"/>
          </a:p>
          <a:p>
            <a:pPr indent="0" lvl="0" marL="0" rtl="0" algn="l">
              <a:spcBef>
                <a:spcPts val="0"/>
              </a:spcBef>
              <a:spcAft>
                <a:spcPts val="0"/>
              </a:spcAft>
              <a:buNone/>
            </a:pPr>
            <a:r>
              <a:rPr lang="en-US"/>
              <a:t>[Modified Activity]: Have the students brainstorm about what they need to do in the selected step. If they were making a plan, what would they need to do? If they are researching the topic, what would youth need to know? Participants can base some of what they need to do on what they heard and saw in </a:t>
            </a:r>
            <a:r>
              <a:rPr b="1" lang="en-US"/>
              <a:t>THE STORY OF JON</a:t>
            </a:r>
            <a:r>
              <a:rPr lang="en-US"/>
              <a:t>. Do this for each of the steps on the </a:t>
            </a:r>
            <a:r>
              <a:rPr b="1" lang="en-US"/>
              <a:t>STEPS FOR HELPING A FRIEND Handout</a:t>
            </a:r>
            <a:r>
              <a:rPr lang="en-US"/>
              <a:t>.</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This activity was modified so that it could be done in an online setting.</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b="1" lang="en-US"/>
              <a:t>Step 7:</a:t>
            </a:r>
            <a:endParaRPr b="1"/>
          </a:p>
          <a:p>
            <a:pPr indent="0" lvl="0" marL="0" rtl="0" algn="l">
              <a:spcBef>
                <a:spcPts val="0"/>
              </a:spcBef>
              <a:spcAft>
                <a:spcPts val="0"/>
              </a:spcAft>
              <a:buNone/>
            </a:pPr>
            <a:r>
              <a:rPr lang="en-US"/>
              <a:t>[Modified Activity]: The group then needs to brainstorm and select the order of the steps. There is not a specific order, but a possible order is:</a:t>
            </a:r>
            <a:endParaRPr/>
          </a:p>
          <a:p>
            <a:pPr indent="0" lvl="0" marL="0" rtl="0" algn="l">
              <a:spcBef>
                <a:spcPts val="0"/>
              </a:spcBef>
              <a:spcAft>
                <a:spcPts val="0"/>
              </a:spcAft>
              <a:buClr>
                <a:schemeClr val="dk1"/>
              </a:buClr>
              <a:buSzPts val="1100"/>
              <a:buFont typeface="Arial"/>
              <a:buNone/>
            </a:pPr>
            <a:r>
              <a:rPr lang="en-US"/>
              <a:t>■ Make a plan.</a:t>
            </a:r>
            <a:endParaRPr/>
          </a:p>
          <a:p>
            <a:pPr indent="0" lvl="0" marL="0" rtl="0" algn="l">
              <a:spcBef>
                <a:spcPts val="0"/>
              </a:spcBef>
              <a:spcAft>
                <a:spcPts val="0"/>
              </a:spcAft>
              <a:buClr>
                <a:schemeClr val="dk1"/>
              </a:buClr>
              <a:buSzPts val="1100"/>
              <a:buFont typeface="Arial"/>
              <a:buNone/>
            </a:pPr>
            <a:r>
              <a:rPr lang="en-US"/>
              <a:t>■ Research the topic.</a:t>
            </a:r>
            <a:endParaRPr/>
          </a:p>
          <a:p>
            <a:pPr indent="0" lvl="0" marL="0" rtl="0" algn="l">
              <a:spcBef>
                <a:spcPts val="0"/>
              </a:spcBef>
              <a:spcAft>
                <a:spcPts val="0"/>
              </a:spcAft>
              <a:buClr>
                <a:schemeClr val="dk1"/>
              </a:buClr>
              <a:buSzPts val="1100"/>
              <a:buFont typeface="Arial"/>
              <a:buNone/>
            </a:pPr>
            <a:r>
              <a:rPr lang="en-US"/>
              <a:t>■ Write key talking points.</a:t>
            </a:r>
            <a:endParaRPr/>
          </a:p>
          <a:p>
            <a:pPr indent="0" lvl="0" marL="0" rtl="0" algn="l">
              <a:spcBef>
                <a:spcPts val="0"/>
              </a:spcBef>
              <a:spcAft>
                <a:spcPts val="0"/>
              </a:spcAft>
              <a:buNone/>
            </a:pPr>
            <a:r>
              <a:rPr lang="en-US"/>
              <a:t>■ Talk to the person.</a:t>
            </a:r>
            <a:endParaRPr/>
          </a:p>
          <a:p>
            <a:pPr indent="0" lvl="0" marL="0" rtl="0" algn="l">
              <a:spcBef>
                <a:spcPts val="0"/>
              </a:spcBef>
              <a:spcAft>
                <a:spcPts val="0"/>
              </a:spcAft>
              <a:buNone/>
            </a:pPr>
            <a:r>
              <a:rPr lang="en-US"/>
              <a:t>■ Listen to their side.</a:t>
            </a:r>
            <a:endParaRPr/>
          </a:p>
          <a:p>
            <a:pPr indent="0" lvl="0" marL="0" rtl="0" algn="l">
              <a:spcBef>
                <a:spcPts val="0"/>
              </a:spcBef>
              <a:spcAft>
                <a:spcPts val="0"/>
              </a:spcAft>
              <a:buNone/>
            </a:pPr>
            <a:r>
              <a:rPr lang="en-US"/>
              <a:t>■ Continue the conversation.</a:t>
            </a:r>
            <a:endParaRPr/>
          </a:p>
          <a:p>
            <a:pPr indent="0" lvl="0" marL="0" rtl="0" algn="l">
              <a:spcBef>
                <a:spcPts val="0"/>
              </a:spcBef>
              <a:spcAft>
                <a:spcPts val="0"/>
              </a:spcAft>
              <a:buNone/>
            </a:pPr>
            <a:r>
              <a:rPr lang="en-US"/>
              <a:t>■ Talk to a parent or supportive adult. (This one especially could go up after “Make a Plan” or anywhere else if youth think it is necessary.)</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This activity was modified so that it could be done in an online setting.</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b="1" lang="en-US"/>
              <a:t>Step 8:</a:t>
            </a:r>
            <a:endParaRPr b="1"/>
          </a:p>
          <a:p>
            <a:pPr indent="0" lvl="0" marL="0" rtl="0" algn="l">
              <a:spcBef>
                <a:spcPts val="0"/>
              </a:spcBef>
              <a:spcAft>
                <a:spcPts val="0"/>
              </a:spcAft>
              <a:buNone/>
            </a:pPr>
            <a:r>
              <a:rPr lang="en-US"/>
              <a:t>[Modified Activity]: After the group has placed the steps in order, use the annotate feature to record the order.</a:t>
            </a:r>
            <a:endParaRPr/>
          </a:p>
          <a:p>
            <a:pPr indent="0" lvl="0" marL="0" rtl="0" algn="l">
              <a:spcBef>
                <a:spcPts val="0"/>
              </a:spcBef>
              <a:spcAft>
                <a:spcPts val="0"/>
              </a:spcAft>
              <a:buNone/>
            </a:pPr>
            <a:r>
              <a:rPr b="1" lang="en-US"/>
              <a:t>Tips:</a:t>
            </a:r>
            <a:endParaRPr b="1"/>
          </a:p>
          <a:p>
            <a:pPr indent="0" lvl="0" marL="0" rtl="0" algn="l">
              <a:spcBef>
                <a:spcPts val="0"/>
              </a:spcBef>
              <a:spcAft>
                <a:spcPts val="0"/>
              </a:spcAft>
              <a:buClr>
                <a:schemeClr val="dk1"/>
              </a:buClr>
              <a:buSzPts val="1100"/>
              <a:buFont typeface="Arial"/>
              <a:buNone/>
            </a:pPr>
            <a:r>
              <a:rPr lang="en-US"/>
              <a:t>This activity was modified so that it could be done in an online setting.</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9938d12992_0_1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9938d12992_0_1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9cbe9c0d51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9cbe9c0d51_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Step 9:</a:t>
            </a:r>
            <a:endParaRPr b="1"/>
          </a:p>
          <a:p>
            <a:pPr indent="0" lvl="0" marL="0" rtl="0" algn="l">
              <a:spcBef>
                <a:spcPts val="0"/>
              </a:spcBef>
              <a:spcAft>
                <a:spcPts val="0"/>
              </a:spcAft>
              <a:buNone/>
            </a:pPr>
            <a:r>
              <a:rPr lang="en-US"/>
              <a:t>[Modified Activity]:Show the </a:t>
            </a:r>
            <a:r>
              <a:rPr b="1" lang="en-US"/>
              <a:t>WHERE TO FIND HELP Handout</a:t>
            </a:r>
            <a:r>
              <a:rPr lang="en-US"/>
              <a:t> on this slide and review it. Although youth may not need it now, it provides them a possible resource in the future or to remember what was shared. Instruct students to write down some of these resources on a piece of paper.</a:t>
            </a:r>
            <a:endParaRPr/>
          </a:p>
          <a:p>
            <a:pPr indent="0" lvl="0" marL="0" rtl="0" algn="l">
              <a:spcBef>
                <a:spcPts val="0"/>
              </a:spcBef>
              <a:spcAft>
                <a:spcPts val="0"/>
              </a:spcAft>
              <a:buNone/>
            </a:pPr>
            <a:r>
              <a:rPr b="1" lang="en-US"/>
              <a:t>Tips:</a:t>
            </a:r>
            <a:endParaRPr b="1"/>
          </a:p>
          <a:p>
            <a:pPr indent="0" lvl="0" marL="0" rtl="0" algn="l">
              <a:spcBef>
                <a:spcPts val="0"/>
              </a:spcBef>
              <a:spcAft>
                <a:spcPts val="0"/>
              </a:spcAft>
              <a:buClr>
                <a:schemeClr val="dk1"/>
              </a:buClr>
              <a:buSzPts val="1100"/>
              <a:buFont typeface="Arial"/>
              <a:buNone/>
            </a:pPr>
            <a:r>
              <a:rPr lang="en-US"/>
              <a:t>This activity was modified so that it could be done in an online setting without having the materials.</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US"/>
              <a:t>Step 10:</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US"/>
              <a:t>Step 12:</a:t>
            </a:r>
            <a:endParaRPr b="1"/>
          </a:p>
          <a:p>
            <a:pPr indent="0" lvl="0" marL="0" rtl="0" algn="l">
              <a:spcBef>
                <a:spcPts val="0"/>
              </a:spcBef>
              <a:spcAft>
                <a:spcPts val="0"/>
              </a:spcAft>
              <a:buNone/>
            </a:pPr>
            <a:r>
              <a:rPr b="1" lang="en-US"/>
              <a:t>Tips:</a:t>
            </a:r>
            <a:endParaRPr b="1"/>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[Note] There is a typo in the curricula. Step 12 will follow step 10.</a:t>
            </a:r>
            <a:endParaRPr/>
          </a:p>
          <a:p>
            <a:pPr indent="0" lvl="0" marL="0" rtl="0" algn="l">
              <a:spcBef>
                <a:spcPts val="0"/>
              </a:spcBef>
              <a:spcAft>
                <a:spcPts val="0"/>
              </a:spcAft>
              <a:buNone/>
            </a:pPr>
            <a:r>
              <a:t/>
            </a:r>
            <a:endParaRPr b="1"/>
          </a:p>
          <a:p>
            <a:pPr indent="0" lvl="0" marL="0" rtl="0" algn="l">
              <a:spcBef>
                <a:spcPts val="0"/>
              </a:spcBef>
              <a:spcAft>
                <a:spcPts val="0"/>
              </a:spcAft>
              <a:buNone/>
            </a:pPr>
            <a:r>
              <a:t/>
            </a:r>
            <a:endParaRPr b="1"/>
          </a:p>
        </p:txBody>
      </p:sp>
      <p:sp>
        <p:nvSpPr>
          <p:cNvPr id="319" name="Google Shape;319;g9cbe9c0d51_0_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9cbe9c0d51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9cbe9c0d51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Step 13:</a:t>
            </a:r>
            <a:endParaRPr b="1"/>
          </a:p>
        </p:txBody>
      </p:sp>
      <p:sp>
        <p:nvSpPr>
          <p:cNvPr id="326" name="Google Shape;326;g9cbe9c0d51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9938d12992_0_4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9938d12992_0_4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9938d12992_0_4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9938d12992_0_4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9938d12992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9938d12992_0_1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9938d12992_0_2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9938d12992_0_2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Step 1:</a:t>
            </a:r>
            <a:endParaRPr b="1"/>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9938d12992_0_2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9938d12992_0_29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To get students active at the beginning of the virtual lesson, choose one of the warm-ups from the list.</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Step 2:</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US"/>
              <a:t>Step 3:</a:t>
            </a:r>
            <a:endParaRPr b="1"/>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You need to manually click the choice you make for each slide.</a:t>
            </a:r>
            <a:endParaRPr/>
          </a:p>
        </p:txBody>
      </p:sp>
      <p:sp>
        <p:nvSpPr>
          <p:cNvPr id="118" name="Google Shape;11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Vertical Photos">
  <p:cSld name="Title Slide-Vertical Photos">
    <p:spTree>
      <p:nvGrpSpPr>
        <p:cNvPr id="12" name="Shape 12"/>
        <p:cNvGrpSpPr/>
        <p:nvPr/>
      </p:nvGrpSpPr>
      <p:grpSpPr>
        <a:xfrm>
          <a:off x="0" y="0"/>
          <a:ext cx="0" cy="0"/>
          <a:chOff x="0" y="0"/>
          <a:chExt cx="0" cy="0"/>
        </a:xfrm>
      </p:grpSpPr>
      <p:pic>
        <p:nvPicPr>
          <p:cNvPr descr="A group of people posing for the camera&#10;&#10;Description automatically generated" id="13" name="Google Shape;13;p2"/>
          <p:cNvPicPr preferRelativeResize="0"/>
          <p:nvPr/>
        </p:nvPicPr>
        <p:blipFill rotWithShape="1">
          <a:blip r:embed="rId2">
            <a:alphaModFix/>
          </a:blip>
          <a:srcRect b="0" l="11680" r="21591" t="0"/>
          <a:stretch/>
        </p:blipFill>
        <p:spPr>
          <a:xfrm>
            <a:off x="0" y="1"/>
            <a:ext cx="6870192" cy="6857999"/>
          </a:xfrm>
          <a:prstGeom prst="rect">
            <a:avLst/>
          </a:prstGeom>
          <a:noFill/>
          <a:ln>
            <a:noFill/>
          </a:ln>
        </p:spPr>
      </p:pic>
      <p:pic>
        <p:nvPicPr>
          <p:cNvPr descr="A close up of a sign&#10;&#10;Description automatically generated" id="14" name="Google Shape;14;p2"/>
          <p:cNvPicPr preferRelativeResize="0"/>
          <p:nvPr/>
        </p:nvPicPr>
        <p:blipFill rotWithShape="1">
          <a:blip r:embed="rId3">
            <a:alphaModFix/>
          </a:blip>
          <a:srcRect b="0" l="0" r="0" t="0"/>
          <a:stretch/>
        </p:blipFill>
        <p:spPr>
          <a:xfrm>
            <a:off x="7316098" y="2204931"/>
            <a:ext cx="4433298" cy="219331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9" name="Shape 49"/>
        <p:cNvGrpSpPr/>
        <p:nvPr/>
      </p:nvGrpSpPr>
      <p:grpSpPr>
        <a:xfrm>
          <a:off x="0" y="0"/>
          <a:ext cx="0" cy="0"/>
          <a:chOff x="0" y="0"/>
          <a:chExt cx="0" cy="0"/>
        </a:xfrm>
      </p:grpSpPr>
      <p:sp>
        <p:nvSpPr>
          <p:cNvPr id="50" name="Google Shape;50;p12"/>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Arial"/>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1" name="Google Shape;51;p12"/>
          <p:cNvSpPr/>
          <p:nvPr>
            <p:ph idx="2" type="pic"/>
          </p:nvPr>
        </p:nvSpPr>
        <p:spPr>
          <a:xfrm>
            <a:off x="5183188" y="987425"/>
            <a:ext cx="6172200" cy="487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52" name="Google Shape;52;p12"/>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2">
            <a:alphaModFix/>
          </a:blip>
          <a:srcRect b="0" l="0" r="0" t="0"/>
          <a:stretch/>
        </p:blipFill>
        <p:spPr>
          <a:xfrm>
            <a:off x="3794211" y="2031516"/>
            <a:ext cx="4603578" cy="227756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5" name="Shape 55"/>
        <p:cNvGrpSpPr/>
        <p:nvPr/>
      </p:nvGrpSpPr>
      <p:grpSpPr>
        <a:xfrm>
          <a:off x="0" y="0"/>
          <a:ext cx="0" cy="0"/>
          <a:chOff x="0" y="0"/>
          <a:chExt cx="0" cy="0"/>
        </a:xfrm>
      </p:grpSpPr>
      <p:sp>
        <p:nvSpPr>
          <p:cNvPr id="56" name="Google Shape;56;p14"/>
          <p:cNvSpPr txBox="1"/>
          <p:nvPr>
            <p:ph type="title"/>
          </p:nvPr>
        </p:nvSpPr>
        <p:spPr>
          <a:xfrm>
            <a:off x="415600" y="593367"/>
            <a:ext cx="11360700" cy="763500"/>
          </a:xfrm>
          <a:prstGeom prst="rect">
            <a:avLst/>
          </a:prstGeom>
        </p:spPr>
        <p:txBody>
          <a:bodyPr anchorCtr="0" anchor="ctr" bIns="45700" lIns="91425" spcFirstLastPara="1" rIns="91425" wrap="square" tIns="4570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7" name="Google Shape;57;p14"/>
          <p:cNvSpPr txBox="1"/>
          <p:nvPr>
            <p:ph idx="1" type="body"/>
          </p:nvPr>
        </p:nvSpPr>
        <p:spPr>
          <a:xfrm>
            <a:off x="415600" y="1536633"/>
            <a:ext cx="11360700" cy="4555200"/>
          </a:xfrm>
          <a:prstGeom prst="rect">
            <a:avLst/>
          </a:prstGeom>
        </p:spPr>
        <p:txBody>
          <a:bodyPr anchorCtr="0" anchor="t" bIns="45700" lIns="91425" spcFirstLastPara="1" rIns="91425" wrap="square" tIns="45700">
            <a:noAutofit/>
          </a:bodyPr>
          <a:lstStyle>
            <a:lvl1pPr indent="-406400" lvl="0" marL="457200" rtl="0">
              <a:spcBef>
                <a:spcPts val="1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58" name="Google Shape;58;p1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Footer" type="blank">
  <p:cSld name="BLANK">
    <p:spTree>
      <p:nvGrpSpPr>
        <p:cNvPr id="15" name="Shape 15"/>
        <p:cNvGrpSpPr/>
        <p:nvPr/>
      </p:nvGrpSpPr>
      <p:grpSpPr>
        <a:xfrm>
          <a:off x="0" y="0"/>
          <a:ext cx="0" cy="0"/>
          <a:chOff x="0" y="0"/>
          <a:chExt cx="0" cy="0"/>
        </a:xfrm>
      </p:grpSpPr>
      <p:sp>
        <p:nvSpPr>
          <p:cNvPr id="16" name="Google Shape;16;p3"/>
          <p:cNvSpPr txBox="1"/>
          <p:nvPr>
            <p:ph idx="12" type="sldNum"/>
          </p:nvPr>
        </p:nvSpPr>
        <p:spPr>
          <a:xfrm>
            <a:off x="5838933" y="6179788"/>
            <a:ext cx="396711" cy="377853"/>
          </a:xfrm>
          <a:prstGeom prst="rect">
            <a:avLst/>
          </a:prstGeom>
          <a:noFill/>
          <a:ln>
            <a:noFill/>
          </a:ln>
        </p:spPr>
        <p:txBody>
          <a:bodyPr anchorCtr="0" anchor="ctr" bIns="45700" lIns="0" spcFirstLastPara="1" rIns="0" wrap="square" tIns="45700">
            <a:noAutofit/>
          </a:bodyPr>
          <a:lstStyle>
            <a:lvl1pPr indent="0" lvl="0" marL="0" marR="0" rtl="0" algn="ctr">
              <a:spcBef>
                <a:spcPts val="0"/>
              </a:spcBef>
              <a:buNone/>
              <a:defRPr b="1" i="0" sz="1200" u="none" cap="none" strike="noStrike">
                <a:solidFill>
                  <a:schemeClr val="accent1"/>
                </a:solidFill>
                <a:latin typeface="Arial"/>
                <a:ea typeface="Arial"/>
                <a:cs typeface="Arial"/>
                <a:sym typeface="Arial"/>
              </a:defRPr>
            </a:lvl1pPr>
            <a:lvl2pPr indent="0" lvl="1" marL="0" marR="0" rtl="0" algn="ctr">
              <a:spcBef>
                <a:spcPts val="0"/>
              </a:spcBef>
              <a:buNone/>
              <a:defRPr b="1" i="0" sz="1200" u="none" cap="none" strike="noStrike">
                <a:solidFill>
                  <a:schemeClr val="accent1"/>
                </a:solidFill>
                <a:latin typeface="Arial"/>
                <a:ea typeface="Arial"/>
                <a:cs typeface="Arial"/>
                <a:sym typeface="Arial"/>
              </a:defRPr>
            </a:lvl2pPr>
            <a:lvl3pPr indent="0" lvl="2" marL="0" marR="0" rtl="0" algn="ctr">
              <a:spcBef>
                <a:spcPts val="0"/>
              </a:spcBef>
              <a:buNone/>
              <a:defRPr b="1" i="0" sz="1200" u="none" cap="none" strike="noStrike">
                <a:solidFill>
                  <a:schemeClr val="accent1"/>
                </a:solidFill>
                <a:latin typeface="Arial"/>
                <a:ea typeface="Arial"/>
                <a:cs typeface="Arial"/>
                <a:sym typeface="Arial"/>
              </a:defRPr>
            </a:lvl3pPr>
            <a:lvl4pPr indent="0" lvl="3" marL="0" marR="0" rtl="0" algn="ctr">
              <a:spcBef>
                <a:spcPts val="0"/>
              </a:spcBef>
              <a:buNone/>
              <a:defRPr b="1" i="0" sz="1200" u="none" cap="none" strike="noStrike">
                <a:solidFill>
                  <a:schemeClr val="accent1"/>
                </a:solidFill>
                <a:latin typeface="Arial"/>
                <a:ea typeface="Arial"/>
                <a:cs typeface="Arial"/>
                <a:sym typeface="Arial"/>
              </a:defRPr>
            </a:lvl4pPr>
            <a:lvl5pPr indent="0" lvl="4" marL="0" marR="0" rtl="0" algn="ctr">
              <a:spcBef>
                <a:spcPts val="0"/>
              </a:spcBef>
              <a:buNone/>
              <a:defRPr b="1" i="0" sz="1200" u="none" cap="none" strike="noStrike">
                <a:solidFill>
                  <a:schemeClr val="accent1"/>
                </a:solidFill>
                <a:latin typeface="Arial"/>
                <a:ea typeface="Arial"/>
                <a:cs typeface="Arial"/>
                <a:sym typeface="Arial"/>
              </a:defRPr>
            </a:lvl5pPr>
            <a:lvl6pPr indent="0" lvl="5" marL="0" marR="0" rtl="0" algn="ctr">
              <a:spcBef>
                <a:spcPts val="0"/>
              </a:spcBef>
              <a:buNone/>
              <a:defRPr b="1" i="0" sz="1200" u="none" cap="none" strike="noStrike">
                <a:solidFill>
                  <a:schemeClr val="accent1"/>
                </a:solidFill>
                <a:latin typeface="Arial"/>
                <a:ea typeface="Arial"/>
                <a:cs typeface="Arial"/>
                <a:sym typeface="Arial"/>
              </a:defRPr>
            </a:lvl6pPr>
            <a:lvl7pPr indent="0" lvl="6" marL="0" marR="0" rtl="0" algn="ctr">
              <a:spcBef>
                <a:spcPts val="0"/>
              </a:spcBef>
              <a:buNone/>
              <a:defRPr b="1" i="0" sz="1200" u="none" cap="none" strike="noStrike">
                <a:solidFill>
                  <a:schemeClr val="accent1"/>
                </a:solidFill>
                <a:latin typeface="Arial"/>
                <a:ea typeface="Arial"/>
                <a:cs typeface="Arial"/>
                <a:sym typeface="Arial"/>
              </a:defRPr>
            </a:lvl7pPr>
            <a:lvl8pPr indent="0" lvl="7" marL="0" marR="0" rtl="0" algn="ctr">
              <a:spcBef>
                <a:spcPts val="0"/>
              </a:spcBef>
              <a:buNone/>
              <a:defRPr b="1" i="0" sz="1200" u="none" cap="none" strike="noStrike">
                <a:solidFill>
                  <a:schemeClr val="accent1"/>
                </a:solidFill>
                <a:latin typeface="Arial"/>
                <a:ea typeface="Arial"/>
                <a:cs typeface="Arial"/>
                <a:sym typeface="Arial"/>
              </a:defRPr>
            </a:lvl8pPr>
            <a:lvl9pPr indent="0" lvl="8" marL="0" marR="0" rtl="0" algn="ctr">
              <a:spcBef>
                <a:spcPts val="0"/>
              </a:spcBef>
              <a:buNone/>
              <a:defRPr b="1" i="0" sz="1200" u="none" cap="none" strike="noStrike">
                <a:solidFill>
                  <a:schemeClr val="accen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sz="800">
              <a:solidFill>
                <a:srgbClr val="A8B4BD"/>
              </a:solidFill>
            </a:endParaRPr>
          </a:p>
        </p:txBody>
      </p:sp>
      <p:pic>
        <p:nvPicPr>
          <p:cNvPr descr="A close up of a sign&#10;&#10;Description automatically generated" id="17" name="Google Shape;17;p3"/>
          <p:cNvPicPr preferRelativeResize="0"/>
          <p:nvPr/>
        </p:nvPicPr>
        <p:blipFill rotWithShape="1">
          <a:blip r:embed="rId2">
            <a:alphaModFix/>
          </a:blip>
          <a:srcRect b="0" l="0" r="0" t="0"/>
          <a:stretch/>
        </p:blipFill>
        <p:spPr>
          <a:xfrm>
            <a:off x="4508317" y="300359"/>
            <a:ext cx="3175366" cy="157097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8" name="Shape 18"/>
        <p:cNvGrpSpPr/>
        <p:nvPr/>
      </p:nvGrpSpPr>
      <p:grpSpPr>
        <a:xfrm>
          <a:off x="0" y="0"/>
          <a:ext cx="0" cy="0"/>
          <a:chOff x="0" y="0"/>
          <a:chExt cx="0" cy="0"/>
        </a:xfrm>
      </p:grpSpPr>
      <p:sp>
        <p:nvSpPr>
          <p:cNvPr id="19" name="Google Shape;19;p4"/>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id="20" name="Google Shape;20;p4"/>
          <p:cNvPicPr preferRelativeResize="0"/>
          <p:nvPr/>
        </p:nvPicPr>
        <p:blipFill rotWithShape="1">
          <a:blip r:embed="rId2">
            <a:alphaModFix/>
          </a:blip>
          <a:srcRect b="0" l="0" r="0" t="0"/>
          <a:stretch/>
        </p:blipFill>
        <p:spPr>
          <a:xfrm>
            <a:off x="3448221" y="725341"/>
            <a:ext cx="5295556" cy="261990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6" name="Shape 26"/>
        <p:cNvGrpSpPr/>
        <p:nvPr/>
      </p:nvGrpSpPr>
      <p:grpSpPr>
        <a:xfrm>
          <a:off x="0" y="0"/>
          <a:ext cx="0" cy="0"/>
          <a:chOff x="0" y="0"/>
          <a:chExt cx="0" cy="0"/>
        </a:xfrm>
      </p:grpSpPr>
      <p:sp>
        <p:nvSpPr>
          <p:cNvPr id="27" name="Google Shape;27;p6"/>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id="28" name="Google Shape;28;p6"/>
          <p:cNvPicPr preferRelativeResize="0"/>
          <p:nvPr/>
        </p:nvPicPr>
        <p:blipFill rotWithShape="1">
          <a:blip r:embed="rId2">
            <a:alphaModFix/>
          </a:blip>
          <a:srcRect b="0" l="0" r="0" t="0"/>
          <a:stretch/>
        </p:blipFill>
        <p:spPr>
          <a:xfrm>
            <a:off x="3448221" y="725341"/>
            <a:ext cx="5295556" cy="261990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 name="Shape 29"/>
        <p:cNvGrpSpPr/>
        <p:nvPr/>
      </p:nvGrpSpPr>
      <p:grpSpPr>
        <a:xfrm>
          <a:off x="0" y="0"/>
          <a:ext cx="0" cy="0"/>
          <a:chOff x="0" y="0"/>
          <a:chExt cx="0" cy="0"/>
        </a:xfrm>
      </p:grpSpPr>
      <p:sp>
        <p:nvSpPr>
          <p:cNvPr id="30" name="Google Shape;30;p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1" name="Google Shape;31;p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8"/>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6000"/>
              <a:buFont typeface="Arial"/>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4" name="Google Shape;34;p8"/>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5" name="Shape 35"/>
        <p:cNvGrpSpPr/>
        <p:nvPr/>
      </p:nvGrpSpPr>
      <p:grpSpPr>
        <a:xfrm>
          <a:off x="0" y="0"/>
          <a:ext cx="0" cy="0"/>
          <a:chOff x="0" y="0"/>
          <a:chExt cx="0" cy="0"/>
        </a:xfrm>
      </p:grpSpPr>
      <p:sp>
        <p:nvSpPr>
          <p:cNvPr id="36" name="Google Shape;36;p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7" name="Google Shape;37;p9"/>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8" name="Google Shape;38;p9"/>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 name="Shape 39"/>
        <p:cNvGrpSpPr/>
        <p:nvPr/>
      </p:nvGrpSpPr>
      <p:grpSpPr>
        <a:xfrm>
          <a:off x="0" y="0"/>
          <a:ext cx="0" cy="0"/>
          <a:chOff x="0" y="0"/>
          <a:chExt cx="0" cy="0"/>
        </a:xfrm>
      </p:grpSpPr>
      <p:sp>
        <p:nvSpPr>
          <p:cNvPr id="40" name="Google Shape;40;p10"/>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 name="Google Shape;41;p10"/>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2" name="Google Shape;42;p10"/>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3" name="Google Shape;43;p10"/>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4" name="Google Shape;44;p10"/>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5" name="Shape 45"/>
        <p:cNvGrpSpPr/>
        <p:nvPr/>
      </p:nvGrpSpPr>
      <p:grpSpPr>
        <a:xfrm>
          <a:off x="0" y="0"/>
          <a:ext cx="0" cy="0"/>
          <a:chOff x="0" y="0"/>
          <a:chExt cx="0" cy="0"/>
        </a:xfrm>
      </p:grpSpPr>
      <p:sp>
        <p:nvSpPr>
          <p:cNvPr id="46" name="Google Shape;46;p11"/>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Arial"/>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 name="Google Shape;47;p11"/>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48" name="Google Shape;48;p11"/>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11" Type="http://schemas.openxmlformats.org/officeDocument/2006/relationships/theme" Target="../theme/theme2.xml"/><Relationship Id="rId10" Type="http://schemas.openxmlformats.org/officeDocument/2006/relationships/slideLayout" Target="../slideLayouts/slideLayout12.xml"/><Relationship Id="rId9" Type="http://schemas.openxmlformats.org/officeDocument/2006/relationships/slideLayout" Target="../slideLayouts/slideLayout11.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444638"/>
            <a:ext cx="10515600" cy="97221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586874"/>
            <a:ext cx="10515600" cy="416935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chemeClr val="accent1"/>
              </a:buClr>
              <a:buSzPts val="2400"/>
              <a:buFont typeface="Merriweather Sans"/>
              <a:buChar char="•"/>
              <a:defRPr b="0" i="0" sz="2400" u="none" cap="none" strike="noStrike">
                <a:solidFill>
                  <a:schemeClr val="dk1"/>
                </a:solidFill>
                <a:latin typeface="Arial"/>
                <a:ea typeface="Arial"/>
                <a:cs typeface="Arial"/>
                <a:sym typeface="Arial"/>
              </a:defRPr>
            </a:lvl1pPr>
            <a:lvl2pPr indent="-337185" lvl="1" marL="914400" marR="0" rtl="0" algn="l">
              <a:lnSpc>
                <a:spcPct val="90000"/>
              </a:lnSpc>
              <a:spcBef>
                <a:spcPts val="500"/>
              </a:spcBef>
              <a:spcAft>
                <a:spcPts val="0"/>
              </a:spcAft>
              <a:buClr>
                <a:schemeClr val="accent2"/>
              </a:buClr>
              <a:buSzPts val="1710"/>
              <a:buFont typeface="Merriweather Sans"/>
              <a:buChar char="◦"/>
              <a:defRPr b="0" i="0" sz="1800" u="none" cap="none" strike="noStrike">
                <a:solidFill>
                  <a:schemeClr val="dk1"/>
                </a:solidFill>
                <a:latin typeface="Arial"/>
                <a:ea typeface="Arial"/>
                <a:cs typeface="Arial"/>
                <a:sym typeface="Arial"/>
              </a:defRPr>
            </a:lvl2pPr>
            <a:lvl3pPr indent="-320039" lvl="2" marL="1371600" marR="0" rtl="0" algn="l">
              <a:lnSpc>
                <a:spcPct val="90000"/>
              </a:lnSpc>
              <a:spcBef>
                <a:spcPts val="500"/>
              </a:spcBef>
              <a:spcAft>
                <a:spcPts val="0"/>
              </a:spcAft>
              <a:buClr>
                <a:schemeClr val="accent3"/>
              </a:buClr>
              <a:buSzPts val="1440"/>
              <a:buFont typeface="Arial"/>
              <a:buChar char="•"/>
              <a:defRPr b="0" i="0" sz="1600" u="none" cap="none" strike="noStrike">
                <a:solidFill>
                  <a:schemeClr val="dk1"/>
                </a:solidFill>
                <a:latin typeface="Arial"/>
                <a:ea typeface="Arial"/>
                <a:cs typeface="Arial"/>
                <a:sym typeface="Arial"/>
              </a:defRPr>
            </a:lvl3pPr>
            <a:lvl4pPr indent="-308610" lvl="3" marL="1828800" marR="0" rtl="0" algn="l">
              <a:lnSpc>
                <a:spcPct val="90000"/>
              </a:lnSpc>
              <a:spcBef>
                <a:spcPts val="500"/>
              </a:spcBef>
              <a:spcAft>
                <a:spcPts val="0"/>
              </a:spcAft>
              <a:buClr>
                <a:schemeClr val="dk1"/>
              </a:buClr>
              <a:buSzPts val="1260"/>
              <a:buFont typeface="Arial"/>
              <a:buChar char="•"/>
              <a:defRPr b="0" i="0" sz="1400" u="none" cap="none" strike="noStrike">
                <a:solidFill>
                  <a:schemeClr val="dk1"/>
                </a:solidFill>
                <a:latin typeface="Arial"/>
                <a:ea typeface="Arial"/>
                <a:cs typeface="Arial"/>
                <a:sym typeface="Arial"/>
              </a:defRPr>
            </a:lvl4pPr>
            <a:lvl5pPr indent="-297179" lvl="4" marL="2286000" marR="0" rtl="0" algn="l">
              <a:lnSpc>
                <a:spcPct val="90000"/>
              </a:lnSpc>
              <a:spcBef>
                <a:spcPts val="500"/>
              </a:spcBef>
              <a:spcAft>
                <a:spcPts val="0"/>
              </a:spcAft>
              <a:buClr>
                <a:schemeClr val="dk1"/>
              </a:buClr>
              <a:buSzPts val="1080"/>
              <a:buFont typeface="Arial"/>
              <a:buChar char="•"/>
              <a:defRPr b="0" i="0" sz="12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 name="Shape 21"/>
        <p:cNvGrpSpPr/>
        <p:nvPr/>
      </p:nvGrpSpPr>
      <p:grpSpPr>
        <a:xfrm>
          <a:off x="0" y="0"/>
          <a:ext cx="0" cy="0"/>
          <a:chOff x="0" y="0"/>
          <a:chExt cx="0" cy="0"/>
        </a:xfrm>
      </p:grpSpPr>
      <p:sp>
        <p:nvSpPr>
          <p:cNvPr id="22" name="Google Shape;22;p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1"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 name="Google Shape;23;p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pic>
        <p:nvPicPr>
          <p:cNvPr id="24" name="Google Shape;24;p5"/>
          <p:cNvPicPr preferRelativeResize="0"/>
          <p:nvPr/>
        </p:nvPicPr>
        <p:blipFill rotWithShape="1">
          <a:blip r:embed="rId1">
            <a:alphaModFix/>
          </a:blip>
          <a:srcRect b="0" l="0" r="0" t="0"/>
          <a:stretch/>
        </p:blipFill>
        <p:spPr>
          <a:xfrm>
            <a:off x="234950" y="5783649"/>
            <a:ext cx="11722100" cy="965200"/>
          </a:xfrm>
          <a:prstGeom prst="rect">
            <a:avLst/>
          </a:prstGeom>
          <a:noFill/>
          <a:ln>
            <a:noFill/>
          </a:ln>
        </p:spPr>
      </p:pic>
      <p:sp>
        <p:nvSpPr>
          <p:cNvPr id="25" name="Google Shape;25;p5"/>
          <p:cNvSpPr txBox="1"/>
          <p:nvPr/>
        </p:nvSpPr>
        <p:spPr>
          <a:xfrm>
            <a:off x="838200" y="5958472"/>
            <a:ext cx="16476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400" u="none" cap="none" strike="noStrike">
                <a:solidFill>
                  <a:schemeClr val="lt1"/>
                </a:solidFill>
                <a:latin typeface="Arial"/>
                <a:ea typeface="Arial"/>
                <a:cs typeface="Arial"/>
                <a:sym typeface="Arial"/>
              </a:rPr>
              <a:t>Chapter </a:t>
            </a:r>
            <a:r>
              <a:rPr lang="en-US">
                <a:solidFill>
                  <a:schemeClr val="lt1"/>
                </a:solidFill>
              </a:rPr>
              <a:t>8</a:t>
            </a:r>
            <a:endParaRPr>
              <a:solidFill>
                <a:schemeClr val="lt1"/>
              </a:solidFill>
            </a:endParaRPr>
          </a:p>
          <a:p>
            <a:pPr indent="0" lvl="0" marL="0" marR="0" rtl="0" algn="l">
              <a:spcBef>
                <a:spcPts val="0"/>
              </a:spcBef>
              <a:spcAft>
                <a:spcPts val="0"/>
              </a:spcAft>
              <a:buNone/>
            </a:pPr>
            <a:r>
              <a:t/>
            </a:r>
            <a:endParaRPr>
              <a:solidFill>
                <a:schemeClr val="lt1"/>
              </a:solidFill>
            </a:endParaRPr>
          </a:p>
        </p:txBody>
      </p:sp>
    </p:spTree>
  </p:cSld>
  <p:clrMap accent1="accent1" accent2="accent2" accent3="accent3" accent4="accent4" accent5="accent5" accent6="accent6" bg1="lt1" bg2="dk2" tx1="dk1" tx2="lt2" folHlink="folHlink" hlink="hlink"/>
  <p:sldLayoutIdLst>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slide" Target="/ppt/slides/slide11.xml"/><Relationship Id="rId4" Type="http://schemas.openxmlformats.org/officeDocument/2006/relationships/slide" Target="/ppt/slides/slide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slide" Target="/ppt/slides/slide12.xml"/><Relationship Id="rId4" Type="http://schemas.openxmlformats.org/officeDocument/2006/relationships/slide" Target="/ppt/slides/slide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slide" Target="/ppt/slid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slide" Target="/ppt/slides/slide10.xml"/><Relationship Id="rId4" Type="http://schemas.openxmlformats.org/officeDocument/2006/relationships/slide" Target="/ppt/slides/slide14.xml"/><Relationship Id="rId5" Type="http://schemas.openxmlformats.org/officeDocument/2006/relationships/slide" Target="/ppt/slides/slide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slide" Target="/ppt/slides/slide15.xml"/><Relationship Id="rId4" Type="http://schemas.openxmlformats.org/officeDocument/2006/relationships/slide" Target="/ppt/slides/slide16.xml"/><Relationship Id="rId5" Type="http://schemas.openxmlformats.org/officeDocument/2006/relationships/slide" Target="/ppt/slides/slide20.xml"/><Relationship Id="rId6" Type="http://schemas.openxmlformats.org/officeDocument/2006/relationships/slide" Target="/ppt/slides/slide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slide" Target="/ppt/slides/slide10.xml"/><Relationship Id="rId4" Type="http://schemas.openxmlformats.org/officeDocument/2006/relationships/slide" Target="/ppt/slides/slide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slide" Target="/ppt/slides/slide17.xml"/><Relationship Id="rId4" Type="http://schemas.openxmlformats.org/officeDocument/2006/relationships/slide" Target="/ppt/slides/slide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slide" Target="/ppt/slides/slide10.xml"/><Relationship Id="rId4" Type="http://schemas.openxmlformats.org/officeDocument/2006/relationships/slide" Target="/ppt/slides/slide18.xml"/><Relationship Id="rId5" Type="http://schemas.openxmlformats.org/officeDocument/2006/relationships/slide" Target="/ppt/slid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slide" Target="/ppt/slides/slide24.xml"/><Relationship Id="rId4" Type="http://schemas.openxmlformats.org/officeDocument/2006/relationships/slide" Target="/ppt/slides/slide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slide" Target="/ppt/slid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22.png"/><Relationship Id="rId9" Type="http://schemas.openxmlformats.org/officeDocument/2006/relationships/image" Target="../media/image4.png"/><Relationship Id="rId5" Type="http://schemas.openxmlformats.org/officeDocument/2006/relationships/image" Target="../media/image16.png"/><Relationship Id="rId6" Type="http://schemas.openxmlformats.org/officeDocument/2006/relationships/image" Target="../media/image26.png"/><Relationship Id="rId7" Type="http://schemas.openxmlformats.org/officeDocument/2006/relationships/image" Target="../media/image24.png"/><Relationship Id="rId8"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slide" Target="/ppt/slides/slide24.xml"/><Relationship Id="rId4" Type="http://schemas.openxmlformats.org/officeDocument/2006/relationships/slide" Target="/ppt/slid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slide" Target="/ppt/slides/slide10.xml"/><Relationship Id="rId4" Type="http://schemas.openxmlformats.org/officeDocument/2006/relationships/slide" Target="/ppt/slides/slide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slide" Target="/ppt/slides/slide10.xml"/><Relationship Id="rId4" Type="http://schemas.openxmlformats.org/officeDocument/2006/relationships/slide" Target="/ppt/slides/slide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slide" Target="/ppt/slides/slide8.xml"/><Relationship Id="rId4" Type="http://schemas.openxmlformats.org/officeDocument/2006/relationships/slide" Target="/ppt/slides/slide16.xml"/><Relationship Id="rId5" Type="http://schemas.openxmlformats.org/officeDocument/2006/relationships/slide" Target="/ppt/slides/slide21.xml"/><Relationship Id="rId6" Type="http://schemas.openxmlformats.org/officeDocument/2006/relationships/slide" Target="/ppt/slid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slide" Target="/ppt/slid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slide" Target="/ppt/slides/slide19.xml"/><Relationship Id="rId4" Type="http://schemas.openxmlformats.org/officeDocument/2006/relationships/slide" Target="/ppt/slid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slide" Target="/ppt/slides/slide25.xml"/><Relationship Id="rId4" Type="http://schemas.openxmlformats.org/officeDocument/2006/relationships/slide" Target="/ppt/slides/slide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slide" Target="/ppt/slides/slide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slide" Target="/ppt/slides/slid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1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14.png"/><Relationship Id="rId4" Type="http://schemas.openxmlformats.org/officeDocument/2006/relationships/hyperlink" Target="https://www.ces.ncsu.edu/local-county-center/" TargetMode="External"/><Relationship Id="rId5" Type="http://schemas.openxmlformats.org/officeDocument/2006/relationships/hyperlink" Target="https://nc4h.ces.ncsu.edu/healthy-living/" TargetMode="External"/><Relationship Id="rId6" Type="http://schemas.openxmlformats.org/officeDocument/2006/relationships/hyperlink" Target="mailto:kbridge3@ncsu.edu"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hyperlink" Target="https://pixabay.com/illustrations/question-mark-consider-think-2318030/" TargetMode="External"/><Relationship Id="rId4" Type="http://schemas.openxmlformats.org/officeDocument/2006/relationships/hyperlink" Target="https://pixabay.com/photos/run-running-sport-fitness-healthy-750466/" TargetMode="External"/><Relationship Id="rId5" Type="http://schemas.openxmlformats.org/officeDocument/2006/relationships/hyperlink" Target="https://unsplash.com/photos/-Xv7k95vOF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23.png"/><Relationship Id="rId9" Type="http://schemas.openxmlformats.org/officeDocument/2006/relationships/image" Target="../media/image12.png"/><Relationship Id="rId5" Type="http://schemas.openxmlformats.org/officeDocument/2006/relationships/image" Target="../media/image20.png"/><Relationship Id="rId6" Type="http://schemas.openxmlformats.org/officeDocument/2006/relationships/image" Target="../media/image25.png"/><Relationship Id="rId7" Type="http://schemas.openxmlformats.org/officeDocument/2006/relationships/image" Target="../media/image10.png"/><Relationship Id="rId8"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slide" Target="/ppt/slides/slide13.xml"/><Relationship Id="rId4" Type="http://schemas.openxmlformats.org/officeDocument/2006/relationships/slide" Target="/ppt/slides/slide1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4"/>
          <p:cNvSpPr txBox="1"/>
          <p:nvPr>
            <p:ph idx="12" type="sldNum"/>
          </p:nvPr>
        </p:nvSpPr>
        <p:spPr>
          <a:xfrm>
            <a:off x="5838933" y="6179788"/>
            <a:ext cx="396711" cy="377853"/>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fld id="{00000000-1234-1234-1234-123412341234}" type="slidenum">
              <a:rPr lang="en-US"/>
              <a:t>‹#›</a:t>
            </a:fld>
            <a:endParaRPr sz="800">
              <a:solidFill>
                <a:srgbClr val="A8B4BD"/>
              </a:solidFill>
            </a:endParaRPr>
          </a:p>
        </p:txBody>
      </p:sp>
      <p:sp>
        <p:nvSpPr>
          <p:cNvPr id="144" name="Google Shape;144;p24"/>
          <p:cNvSpPr/>
          <p:nvPr/>
        </p:nvSpPr>
        <p:spPr>
          <a:xfrm>
            <a:off x="1215342" y="1951672"/>
            <a:ext cx="9871643" cy="147732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Jon keeps drinking after school.  He gets drunk alone almost every day, but now the “high” isn’t as much fun and he wants to find something that will give him  a “better high.”  Jon heard of some older kids who sell marijuana.  He decides to buy some and starts to get high once a week, then 2-3 times a week.  His grades are bad and he has flunked a couple classes.  You notice he doesn’t want to be around friends anymore.</a:t>
            </a:r>
            <a:endParaRPr b="0" i="0" sz="1800" u="none" cap="none" strike="noStrike">
              <a:solidFill>
                <a:schemeClr val="dk1"/>
              </a:solidFill>
              <a:latin typeface="Arial"/>
              <a:ea typeface="Arial"/>
              <a:cs typeface="Arial"/>
              <a:sym typeface="Arial"/>
            </a:endParaRPr>
          </a:p>
        </p:txBody>
      </p:sp>
      <p:sp>
        <p:nvSpPr>
          <p:cNvPr id="145" name="Google Shape;145;p24">
            <a:hlinkClick action="ppaction://hlinksldjump" r:id="rId3"/>
          </p:cNvPr>
          <p:cNvSpPr txBox="1"/>
          <p:nvPr/>
        </p:nvSpPr>
        <p:spPr>
          <a:xfrm>
            <a:off x="2636446" y="4525161"/>
            <a:ext cx="3062859" cy="93617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rPr b="1" i="0" lang="en-US" sz="1600" u="none" cap="none" strike="noStrike">
                <a:solidFill>
                  <a:schemeClr val="dk1"/>
                </a:solidFill>
                <a:latin typeface="Arial"/>
                <a:ea typeface="Arial"/>
                <a:cs typeface="Arial"/>
                <a:sym typeface="Arial"/>
              </a:rPr>
              <a:t>CHOICE A</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chemeClr val="dk1"/>
              </a:buClr>
              <a:buSzPts val="2400"/>
              <a:buFont typeface="Times New Roman"/>
              <a:buNone/>
            </a:pPr>
            <a:r>
              <a:rPr b="0" i="0" lang="en-US" sz="1600" u="none" cap="none" strike="noStrike">
                <a:solidFill>
                  <a:schemeClr val="dk1"/>
                </a:solidFill>
                <a:latin typeface="Arial"/>
                <a:ea typeface="Arial"/>
                <a:cs typeface="Arial"/>
                <a:sym typeface="Arial"/>
              </a:rPr>
              <a:t>Nothing</a:t>
            </a:r>
            <a:endParaRPr b="0" i="0" sz="1600" u="none" cap="none" strike="noStrike">
              <a:solidFill>
                <a:schemeClr val="dk1"/>
              </a:solidFill>
              <a:latin typeface="Arial"/>
              <a:ea typeface="Arial"/>
              <a:cs typeface="Arial"/>
              <a:sym typeface="Arial"/>
            </a:endParaRPr>
          </a:p>
        </p:txBody>
      </p:sp>
      <p:sp>
        <p:nvSpPr>
          <p:cNvPr id="146" name="Google Shape;146;p24">
            <a:hlinkClick action="ppaction://hlinksldjump" r:id="rId4"/>
          </p:cNvPr>
          <p:cNvSpPr txBox="1"/>
          <p:nvPr/>
        </p:nvSpPr>
        <p:spPr>
          <a:xfrm>
            <a:off x="6492694" y="4525161"/>
            <a:ext cx="3062860" cy="93617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u="none" cap="none" strike="noStrike">
                <a:solidFill>
                  <a:srgbClr val="37424A"/>
                </a:solidFill>
                <a:latin typeface="Arial"/>
                <a:ea typeface="Arial"/>
                <a:cs typeface="Arial"/>
                <a:sym typeface="Arial"/>
              </a:rPr>
              <a:t>CHOICE B</a:t>
            </a:r>
            <a:endParaRPr b="0" i="0" sz="1600" u="none" cap="none" strike="noStrike">
              <a:solidFill>
                <a:srgbClr val="37424A"/>
              </a:solidFill>
              <a:latin typeface="Arial"/>
              <a:ea typeface="Arial"/>
              <a:cs typeface="Arial"/>
              <a:sym typeface="Arial"/>
            </a:endParaRPr>
          </a:p>
          <a:p>
            <a:pPr indent="0" lvl="0" marL="0" marR="0" rtl="0" algn="ctr">
              <a:lnSpc>
                <a:spcPct val="100000"/>
              </a:lnSpc>
              <a:spcBef>
                <a:spcPts val="600"/>
              </a:spcBef>
              <a:spcAft>
                <a:spcPts val="0"/>
              </a:spcAft>
              <a:buClr>
                <a:schemeClr val="dk1"/>
              </a:buClr>
              <a:buSzPts val="2400"/>
              <a:buFont typeface="Times New Roman"/>
              <a:buNone/>
            </a:pPr>
            <a:r>
              <a:rPr b="0" i="0" lang="en-US" sz="1600" u="none" cap="none" strike="noStrike">
                <a:solidFill>
                  <a:schemeClr val="dk1"/>
                </a:solidFill>
                <a:latin typeface="Arial"/>
                <a:ea typeface="Arial"/>
                <a:cs typeface="Arial"/>
                <a:sym typeface="Arial"/>
              </a:rPr>
              <a:t>Talk to Jon</a:t>
            </a:r>
            <a:endParaRPr b="0" i="0" sz="1600" u="none" cap="none" strike="noStrike">
              <a:solidFill>
                <a:schemeClr val="dk1"/>
              </a:solidFill>
              <a:latin typeface="Arial"/>
              <a:ea typeface="Arial"/>
              <a:cs typeface="Arial"/>
              <a:sym typeface="Arial"/>
            </a:endParaRPr>
          </a:p>
        </p:txBody>
      </p:sp>
      <p:sp>
        <p:nvSpPr>
          <p:cNvPr id="147" name="Google Shape;147;p24"/>
          <p:cNvSpPr txBox="1"/>
          <p:nvPr/>
        </p:nvSpPr>
        <p:spPr>
          <a:xfrm>
            <a:off x="1215342" y="3786497"/>
            <a:ext cx="9871643" cy="73866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dk1"/>
                </a:solidFill>
                <a:latin typeface="Arial"/>
                <a:ea typeface="Arial"/>
                <a:cs typeface="Arial"/>
                <a:sym typeface="Arial"/>
              </a:rPr>
              <a:t>What do you do?</a:t>
            </a:r>
            <a:endParaRPr b="0" i="0" sz="2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5"/>
          <p:cNvSpPr txBox="1"/>
          <p:nvPr>
            <p:ph idx="12" type="sldNum"/>
          </p:nvPr>
        </p:nvSpPr>
        <p:spPr>
          <a:xfrm>
            <a:off x="5838933" y="6179788"/>
            <a:ext cx="396711" cy="377853"/>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fld id="{00000000-1234-1234-1234-123412341234}" type="slidenum">
              <a:rPr lang="en-US"/>
              <a:t>‹#›</a:t>
            </a:fld>
            <a:endParaRPr sz="800">
              <a:solidFill>
                <a:srgbClr val="A8B4BD"/>
              </a:solidFill>
            </a:endParaRPr>
          </a:p>
        </p:txBody>
      </p:sp>
      <p:sp>
        <p:nvSpPr>
          <p:cNvPr id="153" name="Google Shape;153;p25"/>
          <p:cNvSpPr/>
          <p:nvPr/>
        </p:nvSpPr>
        <p:spPr>
          <a:xfrm>
            <a:off x="1215342" y="1951672"/>
            <a:ext cx="9871643"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Jon comes to school stoned all the time.  He wants to find more and more “thrills,” so he has started to try other drugs.  You have heard he has tried heroin, LSD and ecstasy.  He’s wanting other young people to join him in this risky behavior.  He’s always hanging around kids who are known drug users and dealers.  He invites you to join him at a rave this weekend.</a:t>
            </a:r>
            <a:endParaRPr b="0" i="0" sz="1800" u="none" cap="none" strike="noStrike">
              <a:solidFill>
                <a:schemeClr val="dk1"/>
              </a:solidFill>
              <a:latin typeface="Arial"/>
              <a:ea typeface="Arial"/>
              <a:cs typeface="Arial"/>
              <a:sym typeface="Arial"/>
            </a:endParaRPr>
          </a:p>
        </p:txBody>
      </p:sp>
      <p:sp>
        <p:nvSpPr>
          <p:cNvPr id="154" name="Google Shape;154;p25">
            <a:hlinkClick action="ppaction://hlinksldjump" r:id="rId3"/>
          </p:cNvPr>
          <p:cNvSpPr txBox="1"/>
          <p:nvPr/>
        </p:nvSpPr>
        <p:spPr>
          <a:xfrm>
            <a:off x="2636446" y="4525161"/>
            <a:ext cx="3062859" cy="93617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rPr b="1" i="0" lang="en-US" sz="1600" u="none" cap="none" strike="noStrike">
                <a:solidFill>
                  <a:schemeClr val="dk1"/>
                </a:solidFill>
                <a:latin typeface="Arial"/>
                <a:ea typeface="Arial"/>
                <a:cs typeface="Arial"/>
                <a:sym typeface="Arial"/>
              </a:rPr>
              <a:t>CHOICE A</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chemeClr val="dk1"/>
              </a:buClr>
              <a:buSzPts val="2400"/>
              <a:buFont typeface="Times New Roman"/>
              <a:buNone/>
            </a:pPr>
            <a:r>
              <a:rPr b="0" i="0" lang="en-US" sz="1600" u="none" cap="none" strike="noStrike">
                <a:solidFill>
                  <a:schemeClr val="dk1"/>
                </a:solidFill>
                <a:latin typeface="Arial"/>
                <a:ea typeface="Arial"/>
                <a:cs typeface="Arial"/>
                <a:sym typeface="Arial"/>
              </a:rPr>
              <a:t>Nothing</a:t>
            </a:r>
            <a:endParaRPr b="0" i="0" sz="1600" u="none" cap="none" strike="noStrike">
              <a:solidFill>
                <a:schemeClr val="dk1"/>
              </a:solidFill>
              <a:latin typeface="Arial"/>
              <a:ea typeface="Arial"/>
              <a:cs typeface="Arial"/>
              <a:sym typeface="Arial"/>
            </a:endParaRPr>
          </a:p>
        </p:txBody>
      </p:sp>
      <p:sp>
        <p:nvSpPr>
          <p:cNvPr id="155" name="Google Shape;155;p25">
            <a:hlinkClick action="ppaction://hlinksldjump" r:id="rId4"/>
          </p:cNvPr>
          <p:cNvSpPr txBox="1"/>
          <p:nvPr/>
        </p:nvSpPr>
        <p:spPr>
          <a:xfrm>
            <a:off x="6492694" y="4525161"/>
            <a:ext cx="3062860" cy="93617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u="none" cap="none" strike="noStrike">
                <a:solidFill>
                  <a:srgbClr val="37424A"/>
                </a:solidFill>
                <a:latin typeface="Arial"/>
                <a:ea typeface="Arial"/>
                <a:cs typeface="Arial"/>
                <a:sym typeface="Arial"/>
              </a:rPr>
              <a:t>CHOICE B</a:t>
            </a:r>
            <a:endParaRPr b="0" i="0" sz="1600" u="none" cap="none" strike="noStrike">
              <a:solidFill>
                <a:srgbClr val="37424A"/>
              </a:solidFill>
              <a:latin typeface="Arial"/>
              <a:ea typeface="Arial"/>
              <a:cs typeface="Arial"/>
              <a:sym typeface="Arial"/>
            </a:endParaRPr>
          </a:p>
          <a:p>
            <a:pPr indent="0" lvl="0" marL="0" marR="0" rtl="0" algn="ctr">
              <a:lnSpc>
                <a:spcPct val="100000"/>
              </a:lnSpc>
              <a:spcBef>
                <a:spcPts val="600"/>
              </a:spcBef>
              <a:spcAft>
                <a:spcPts val="0"/>
              </a:spcAft>
              <a:buClr>
                <a:schemeClr val="dk1"/>
              </a:buClr>
              <a:buSzPts val="2400"/>
              <a:buFont typeface="Times New Roman"/>
              <a:buNone/>
            </a:pPr>
            <a:r>
              <a:rPr b="0" i="0" lang="en-US" sz="1600" u="none" cap="none" strike="noStrike">
                <a:solidFill>
                  <a:schemeClr val="dk1"/>
                </a:solidFill>
                <a:latin typeface="Arial"/>
                <a:ea typeface="Arial"/>
                <a:cs typeface="Arial"/>
                <a:sym typeface="Arial"/>
              </a:rPr>
              <a:t>Talk to Jon</a:t>
            </a:r>
            <a:endParaRPr b="0" i="0" sz="1600" u="none" cap="none" strike="noStrike">
              <a:solidFill>
                <a:schemeClr val="dk1"/>
              </a:solidFill>
              <a:latin typeface="Arial"/>
              <a:ea typeface="Arial"/>
              <a:cs typeface="Arial"/>
              <a:sym typeface="Arial"/>
            </a:endParaRPr>
          </a:p>
        </p:txBody>
      </p:sp>
      <p:sp>
        <p:nvSpPr>
          <p:cNvPr id="156" name="Google Shape;156;p25"/>
          <p:cNvSpPr txBox="1"/>
          <p:nvPr/>
        </p:nvSpPr>
        <p:spPr>
          <a:xfrm>
            <a:off x="1215342" y="3786497"/>
            <a:ext cx="9871643" cy="73866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dk1"/>
                </a:solidFill>
                <a:latin typeface="Arial"/>
                <a:ea typeface="Arial"/>
                <a:cs typeface="Arial"/>
                <a:sym typeface="Arial"/>
              </a:rPr>
              <a:t>What do you do?</a:t>
            </a:r>
            <a:endParaRPr b="0" i="0" sz="2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6"/>
          <p:cNvSpPr txBox="1"/>
          <p:nvPr>
            <p:ph idx="12" type="sldNum"/>
          </p:nvPr>
        </p:nvSpPr>
        <p:spPr>
          <a:xfrm>
            <a:off x="5838933" y="6179788"/>
            <a:ext cx="396711" cy="377853"/>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fld id="{00000000-1234-1234-1234-123412341234}" type="slidenum">
              <a:rPr lang="en-US"/>
              <a:t>‹#›</a:t>
            </a:fld>
            <a:endParaRPr sz="800">
              <a:solidFill>
                <a:srgbClr val="A8B4BD"/>
              </a:solidFill>
            </a:endParaRPr>
          </a:p>
        </p:txBody>
      </p:sp>
      <p:sp>
        <p:nvSpPr>
          <p:cNvPr id="162" name="Google Shape;162;p26"/>
          <p:cNvSpPr/>
          <p:nvPr/>
        </p:nvSpPr>
        <p:spPr>
          <a:xfrm>
            <a:off x="1360146" y="1951672"/>
            <a:ext cx="9471708" cy="147732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Jon continues experimenting with drugs and becomes addicted to meth.  He starts to beat his girlfriend.  He flunks out of school at age 15.  At age 16, he gets fired from his job and has no way to pay for drugs.  He steals from his parents and siblings to get money to buy drugs.  One weekend, he starts experimenting with lots of alcohol and drugs.  The combination is deadly.  He OD’s in his room at home and dies at age 16. </a:t>
            </a:r>
            <a:endParaRPr b="0" i="0" sz="1800" u="none" cap="none" strike="noStrike">
              <a:solidFill>
                <a:schemeClr val="dk1"/>
              </a:solidFill>
              <a:latin typeface="Arial"/>
              <a:ea typeface="Arial"/>
              <a:cs typeface="Arial"/>
              <a:sym typeface="Arial"/>
            </a:endParaRPr>
          </a:p>
        </p:txBody>
      </p:sp>
      <p:sp>
        <p:nvSpPr>
          <p:cNvPr id="163" name="Google Shape;163;p26">
            <a:hlinkClick action="ppaction://hlinksldjump" r:id="rId3"/>
          </p:cNvPr>
          <p:cNvSpPr txBox="1"/>
          <p:nvPr/>
        </p:nvSpPr>
        <p:spPr>
          <a:xfrm>
            <a:off x="5289946" y="4894493"/>
            <a:ext cx="1494683" cy="56683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600"/>
              </a:spcAft>
              <a:buClr>
                <a:schemeClr val="dk1"/>
              </a:buClr>
              <a:buSzPts val="2400"/>
              <a:buFont typeface="Times New Roman"/>
              <a:buNone/>
            </a:pPr>
            <a:r>
              <a:rPr b="1" i="0" lang="en-US" sz="1600" u="none" cap="none" strike="noStrike">
                <a:solidFill>
                  <a:schemeClr val="dk1"/>
                </a:solidFill>
                <a:latin typeface="Arial"/>
                <a:ea typeface="Arial"/>
                <a:cs typeface="Arial"/>
                <a:sym typeface="Arial"/>
              </a:rPr>
              <a:t>Home</a:t>
            </a:r>
            <a:endParaRPr b="0" i="0" sz="1600" u="none" cap="none" strike="noStrike">
              <a:solidFill>
                <a:schemeClr val="dk1"/>
              </a:solidFill>
              <a:latin typeface="Arial"/>
              <a:ea typeface="Arial"/>
              <a:cs typeface="Arial"/>
              <a:sym typeface="Arial"/>
            </a:endParaRPr>
          </a:p>
        </p:txBody>
      </p:sp>
      <p:sp>
        <p:nvSpPr>
          <p:cNvPr id="164" name="Google Shape;164;p26"/>
          <p:cNvSpPr txBox="1"/>
          <p:nvPr/>
        </p:nvSpPr>
        <p:spPr>
          <a:xfrm>
            <a:off x="1215342" y="3786497"/>
            <a:ext cx="9871643" cy="110799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dk1"/>
                </a:solidFill>
                <a:latin typeface="Arial"/>
                <a:ea typeface="Arial"/>
                <a:cs typeface="Arial"/>
                <a:sym typeface="Arial"/>
              </a:rPr>
              <a:t>If only someone had taken the time to talk with Jon </a:t>
            </a:r>
            <a:br>
              <a:rPr b="1" i="0" lang="en-US" sz="2400" u="none" cap="none" strike="noStrike">
                <a:solidFill>
                  <a:schemeClr val="dk1"/>
                </a:solidFill>
                <a:latin typeface="Arial"/>
                <a:ea typeface="Arial"/>
                <a:cs typeface="Arial"/>
                <a:sym typeface="Arial"/>
              </a:rPr>
            </a:br>
            <a:r>
              <a:rPr b="1" i="0" lang="en-US" sz="2400" u="none" cap="none" strike="noStrike">
                <a:solidFill>
                  <a:schemeClr val="dk1"/>
                </a:solidFill>
                <a:latin typeface="Arial"/>
                <a:ea typeface="Arial"/>
                <a:cs typeface="Arial"/>
                <a:sym typeface="Arial"/>
              </a:rPr>
              <a:t>about his addiction 3 years ago …</a:t>
            </a:r>
            <a:endParaRPr/>
          </a:p>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7"/>
          <p:cNvSpPr txBox="1"/>
          <p:nvPr>
            <p:ph idx="12" type="sldNum"/>
          </p:nvPr>
        </p:nvSpPr>
        <p:spPr>
          <a:xfrm>
            <a:off x="5838933" y="6179788"/>
            <a:ext cx="396711" cy="377853"/>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fld id="{00000000-1234-1234-1234-123412341234}" type="slidenum">
              <a:rPr lang="en-US"/>
              <a:t>‹#›</a:t>
            </a:fld>
            <a:endParaRPr sz="800">
              <a:solidFill>
                <a:srgbClr val="A8B4BD"/>
              </a:solidFill>
            </a:endParaRPr>
          </a:p>
        </p:txBody>
      </p:sp>
      <p:sp>
        <p:nvSpPr>
          <p:cNvPr id="170" name="Google Shape;170;p27"/>
          <p:cNvSpPr/>
          <p:nvPr/>
        </p:nvSpPr>
        <p:spPr>
          <a:xfrm>
            <a:off x="1215342" y="1951672"/>
            <a:ext cx="9871643"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You tell a trusted adult – parent, teacher, counselor, clergy – what you have seen and heard about Jon.  They realize it’s very important that someone helps Jon sooner rather than later.  Together, you research how best you can help.  This is a scary time for you, as well, as you know this “talk” will be difficult and you don’t know how your friend will react.  You have doubts about what to do and what to say.</a:t>
            </a:r>
            <a:endParaRPr b="0" i="0" sz="1800" u="none" cap="none" strike="noStrike">
              <a:solidFill>
                <a:schemeClr val="dk1"/>
              </a:solidFill>
              <a:latin typeface="Arial"/>
              <a:ea typeface="Arial"/>
              <a:cs typeface="Arial"/>
              <a:sym typeface="Arial"/>
            </a:endParaRPr>
          </a:p>
        </p:txBody>
      </p:sp>
      <p:sp>
        <p:nvSpPr>
          <p:cNvPr id="171" name="Google Shape;171;p27">
            <a:hlinkClick action="ppaction://hlinksldjump" r:id="rId3"/>
          </p:cNvPr>
          <p:cNvSpPr txBox="1"/>
          <p:nvPr/>
        </p:nvSpPr>
        <p:spPr>
          <a:xfrm>
            <a:off x="1215342" y="4525161"/>
            <a:ext cx="3062859" cy="93617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rPr b="1" i="0" lang="en-US" sz="1600" u="none" cap="none" strike="noStrike">
                <a:solidFill>
                  <a:schemeClr val="dk1"/>
                </a:solidFill>
                <a:latin typeface="Arial"/>
                <a:ea typeface="Arial"/>
                <a:cs typeface="Arial"/>
                <a:sym typeface="Arial"/>
              </a:rPr>
              <a:t>CHOICE A</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chemeClr val="dk1"/>
              </a:buClr>
              <a:buSzPts val="2400"/>
              <a:buFont typeface="Times New Roman"/>
              <a:buNone/>
            </a:pPr>
            <a:r>
              <a:rPr b="0" i="0" lang="en-US" sz="1600" u="none" cap="none" strike="noStrike">
                <a:solidFill>
                  <a:schemeClr val="dk1"/>
                </a:solidFill>
                <a:latin typeface="Arial"/>
                <a:ea typeface="Arial"/>
                <a:cs typeface="Arial"/>
                <a:sym typeface="Arial"/>
              </a:rPr>
              <a:t>Nothing</a:t>
            </a:r>
            <a:endParaRPr b="0" i="0" sz="1600" u="none" cap="none" strike="noStrike">
              <a:solidFill>
                <a:schemeClr val="dk1"/>
              </a:solidFill>
              <a:latin typeface="Arial"/>
              <a:ea typeface="Arial"/>
              <a:cs typeface="Arial"/>
              <a:sym typeface="Arial"/>
            </a:endParaRPr>
          </a:p>
        </p:txBody>
      </p:sp>
      <p:sp>
        <p:nvSpPr>
          <p:cNvPr id="172" name="Google Shape;172;p27">
            <a:hlinkClick action="ppaction://hlinksldjump" r:id="rId4"/>
          </p:cNvPr>
          <p:cNvSpPr txBox="1"/>
          <p:nvPr/>
        </p:nvSpPr>
        <p:spPr>
          <a:xfrm>
            <a:off x="4619733" y="4525161"/>
            <a:ext cx="3062860" cy="936171"/>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u="none" cap="none" strike="noStrike">
                <a:solidFill>
                  <a:srgbClr val="37424A"/>
                </a:solidFill>
                <a:latin typeface="Arial"/>
                <a:ea typeface="Arial"/>
                <a:cs typeface="Arial"/>
                <a:sym typeface="Arial"/>
              </a:rPr>
              <a:t>CHOICE B</a:t>
            </a:r>
            <a:endParaRPr b="0" i="0" sz="1600" u="none" cap="none" strike="noStrike">
              <a:solidFill>
                <a:srgbClr val="37424A"/>
              </a:solidFill>
              <a:latin typeface="Arial"/>
              <a:ea typeface="Arial"/>
              <a:cs typeface="Arial"/>
              <a:sym typeface="Arial"/>
            </a:endParaRPr>
          </a:p>
          <a:p>
            <a:pPr indent="0" lvl="0" marL="0" marR="0" rtl="0" algn="ctr">
              <a:spcBef>
                <a:spcPts val="600"/>
              </a:spcBef>
              <a:spcAft>
                <a:spcPts val="0"/>
              </a:spcAft>
              <a:buNone/>
            </a:pPr>
            <a:r>
              <a:rPr b="0" i="0" lang="en-US" sz="1600" u="none" cap="none" strike="noStrike">
                <a:solidFill>
                  <a:schemeClr val="dk1"/>
                </a:solidFill>
                <a:latin typeface="Arial"/>
                <a:ea typeface="Arial"/>
                <a:cs typeface="Arial"/>
                <a:sym typeface="Arial"/>
              </a:rPr>
              <a:t>Talk to Jon</a:t>
            </a:r>
            <a:endParaRPr b="0" i="0" sz="1600" u="none" cap="none" strike="noStrike">
              <a:solidFill>
                <a:schemeClr val="dk1"/>
              </a:solidFill>
              <a:latin typeface="Arial"/>
              <a:ea typeface="Arial"/>
              <a:cs typeface="Arial"/>
              <a:sym typeface="Arial"/>
            </a:endParaRPr>
          </a:p>
        </p:txBody>
      </p:sp>
      <p:sp>
        <p:nvSpPr>
          <p:cNvPr id="173" name="Google Shape;173;p27">
            <a:hlinkClick action="ppaction://hlinksldjump" r:id="rId5"/>
          </p:cNvPr>
          <p:cNvSpPr txBox="1"/>
          <p:nvPr/>
        </p:nvSpPr>
        <p:spPr>
          <a:xfrm>
            <a:off x="8024125" y="4525161"/>
            <a:ext cx="3062860" cy="93617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u="none" cap="none" strike="noStrike">
                <a:solidFill>
                  <a:srgbClr val="37424A"/>
                </a:solidFill>
                <a:latin typeface="Arial"/>
                <a:ea typeface="Arial"/>
                <a:cs typeface="Arial"/>
                <a:sym typeface="Arial"/>
              </a:rPr>
              <a:t>CHOICE C</a:t>
            </a:r>
            <a:endParaRPr b="0" i="0" sz="1600" u="none" cap="none" strike="noStrike">
              <a:solidFill>
                <a:srgbClr val="37424A"/>
              </a:solidFill>
              <a:latin typeface="Arial"/>
              <a:ea typeface="Arial"/>
              <a:cs typeface="Arial"/>
              <a:sym typeface="Arial"/>
            </a:endParaRPr>
          </a:p>
          <a:p>
            <a:pPr indent="0" lvl="0" marL="0" marR="0" rtl="0" algn="ctr">
              <a:spcBef>
                <a:spcPts val="600"/>
              </a:spcBef>
              <a:spcAft>
                <a:spcPts val="0"/>
              </a:spcAft>
              <a:buNone/>
            </a:pPr>
            <a:r>
              <a:rPr b="0" i="0" lang="en-US" sz="1600" u="none" cap="none" strike="noStrike">
                <a:solidFill>
                  <a:schemeClr val="dk1"/>
                </a:solidFill>
                <a:latin typeface="Arial"/>
                <a:ea typeface="Arial"/>
                <a:cs typeface="Arial"/>
                <a:sym typeface="Arial"/>
              </a:rPr>
              <a:t>Let adult talk to Jon</a:t>
            </a:r>
            <a:endParaRPr/>
          </a:p>
        </p:txBody>
      </p:sp>
      <p:sp>
        <p:nvSpPr>
          <p:cNvPr id="174" name="Google Shape;174;p27"/>
          <p:cNvSpPr txBox="1"/>
          <p:nvPr/>
        </p:nvSpPr>
        <p:spPr>
          <a:xfrm>
            <a:off x="1215342" y="3786497"/>
            <a:ext cx="9871643" cy="73866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dk1"/>
                </a:solidFill>
                <a:latin typeface="Arial"/>
                <a:ea typeface="Arial"/>
                <a:cs typeface="Arial"/>
                <a:sym typeface="Arial"/>
              </a:rPr>
              <a:t>What do you do?</a:t>
            </a:r>
            <a:endParaRPr b="0" i="0" sz="2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8"/>
          <p:cNvSpPr txBox="1"/>
          <p:nvPr>
            <p:ph idx="12" type="sldNum"/>
          </p:nvPr>
        </p:nvSpPr>
        <p:spPr>
          <a:xfrm>
            <a:off x="5838933" y="6179788"/>
            <a:ext cx="396711" cy="377853"/>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fld id="{00000000-1234-1234-1234-123412341234}" type="slidenum">
              <a:rPr lang="en-US"/>
              <a:t>‹#›</a:t>
            </a:fld>
            <a:endParaRPr sz="800">
              <a:solidFill>
                <a:srgbClr val="A8B4BD"/>
              </a:solidFill>
            </a:endParaRPr>
          </a:p>
        </p:txBody>
      </p:sp>
      <p:sp>
        <p:nvSpPr>
          <p:cNvPr id="180" name="Google Shape;180;p28"/>
          <p:cNvSpPr/>
          <p:nvPr/>
        </p:nvSpPr>
        <p:spPr>
          <a:xfrm>
            <a:off x="1215342" y="1951672"/>
            <a:ext cx="9871643"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There are many ways you can “talk” to Jon to let him know you care about him and want him to stop drinking and/or using drugs.  As you did some research, you wrote down key talking points.</a:t>
            </a:r>
            <a:endParaRPr b="0" i="0" sz="1800" u="none" cap="none" strike="noStrike">
              <a:solidFill>
                <a:schemeClr val="dk1"/>
              </a:solidFill>
              <a:latin typeface="Arial"/>
              <a:ea typeface="Arial"/>
              <a:cs typeface="Arial"/>
              <a:sym typeface="Arial"/>
            </a:endParaRPr>
          </a:p>
        </p:txBody>
      </p:sp>
      <p:sp>
        <p:nvSpPr>
          <p:cNvPr id="181" name="Google Shape;181;p28">
            <a:hlinkClick action="ppaction://hlinksldjump" r:id="rId3"/>
          </p:cNvPr>
          <p:cNvSpPr txBox="1"/>
          <p:nvPr/>
        </p:nvSpPr>
        <p:spPr>
          <a:xfrm>
            <a:off x="2776073" y="3715934"/>
            <a:ext cx="3062859" cy="93617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rPr b="1" i="0" lang="en-US" sz="1600" u="none" cap="none" strike="noStrike">
                <a:solidFill>
                  <a:schemeClr val="dk1"/>
                </a:solidFill>
                <a:latin typeface="Arial"/>
                <a:ea typeface="Arial"/>
                <a:cs typeface="Arial"/>
                <a:sym typeface="Arial"/>
              </a:rPr>
              <a:t>CHOICE A</a:t>
            </a:r>
            <a:endParaRPr b="0" i="0" sz="1600" u="none" cap="none" strike="noStrike">
              <a:solidFill>
                <a:schemeClr val="dk1"/>
              </a:solidFill>
              <a:latin typeface="Arial"/>
              <a:ea typeface="Arial"/>
              <a:cs typeface="Arial"/>
              <a:sym typeface="Arial"/>
            </a:endParaRPr>
          </a:p>
          <a:p>
            <a:pPr indent="0" lvl="0" marL="0" marR="0" rtl="0" algn="ctr">
              <a:spcBef>
                <a:spcPts val="600"/>
              </a:spcBef>
              <a:spcAft>
                <a:spcPts val="0"/>
              </a:spcAft>
              <a:buNone/>
            </a:pPr>
            <a:r>
              <a:rPr b="0" i="0" lang="en-US" sz="1600" u="none" cap="none" strike="noStrike">
                <a:solidFill>
                  <a:schemeClr val="dk1"/>
                </a:solidFill>
                <a:latin typeface="Arial"/>
                <a:ea typeface="Arial"/>
                <a:cs typeface="Arial"/>
                <a:sym typeface="Arial"/>
              </a:rPr>
              <a:t>Talk to Jon in the restroom in front of other friends</a:t>
            </a:r>
            <a:endParaRPr/>
          </a:p>
        </p:txBody>
      </p:sp>
      <p:sp>
        <p:nvSpPr>
          <p:cNvPr id="182" name="Google Shape;182;p28">
            <a:hlinkClick action="ppaction://hlinksldjump" r:id="rId4"/>
          </p:cNvPr>
          <p:cNvSpPr txBox="1"/>
          <p:nvPr/>
        </p:nvSpPr>
        <p:spPr>
          <a:xfrm>
            <a:off x="6264945" y="3715934"/>
            <a:ext cx="3062860" cy="936171"/>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u="none" cap="none" strike="noStrike">
                <a:solidFill>
                  <a:srgbClr val="37424A"/>
                </a:solidFill>
                <a:latin typeface="Arial"/>
                <a:ea typeface="Arial"/>
                <a:cs typeface="Arial"/>
                <a:sym typeface="Arial"/>
              </a:rPr>
              <a:t>CHOICE B</a:t>
            </a:r>
            <a:endParaRPr b="0" i="0" sz="1600" u="none" cap="none" strike="noStrike">
              <a:solidFill>
                <a:srgbClr val="37424A"/>
              </a:solidFill>
              <a:latin typeface="Arial"/>
              <a:ea typeface="Arial"/>
              <a:cs typeface="Arial"/>
              <a:sym typeface="Arial"/>
            </a:endParaRPr>
          </a:p>
          <a:p>
            <a:pPr indent="0" lvl="0" marL="0" marR="0" rtl="0" algn="ctr">
              <a:spcBef>
                <a:spcPts val="600"/>
              </a:spcBef>
              <a:spcAft>
                <a:spcPts val="0"/>
              </a:spcAft>
              <a:buNone/>
            </a:pPr>
            <a:r>
              <a:rPr b="0" i="0" lang="en-US" sz="1600" u="none" cap="none" strike="noStrike">
                <a:solidFill>
                  <a:schemeClr val="dk1"/>
                </a:solidFill>
                <a:latin typeface="Arial"/>
                <a:ea typeface="Arial"/>
                <a:cs typeface="Arial"/>
                <a:sym typeface="Arial"/>
              </a:rPr>
              <a:t>Plan a time to meet with Jon privately</a:t>
            </a:r>
            <a:endParaRPr/>
          </a:p>
        </p:txBody>
      </p:sp>
      <p:sp>
        <p:nvSpPr>
          <p:cNvPr id="183" name="Google Shape;183;p28">
            <a:hlinkClick action="ppaction://hlinksldjump" r:id="rId5"/>
          </p:cNvPr>
          <p:cNvSpPr txBox="1"/>
          <p:nvPr/>
        </p:nvSpPr>
        <p:spPr>
          <a:xfrm>
            <a:off x="2776073" y="4964497"/>
            <a:ext cx="3062860" cy="93617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u="none" cap="none" strike="noStrike">
                <a:solidFill>
                  <a:srgbClr val="37424A"/>
                </a:solidFill>
                <a:latin typeface="Arial"/>
                <a:ea typeface="Arial"/>
                <a:cs typeface="Arial"/>
                <a:sym typeface="Arial"/>
              </a:rPr>
              <a:t>CHOICE C</a:t>
            </a:r>
            <a:endParaRPr b="0" i="0" sz="1600" u="none" cap="none" strike="noStrike">
              <a:solidFill>
                <a:srgbClr val="37424A"/>
              </a:solidFill>
              <a:latin typeface="Arial"/>
              <a:ea typeface="Arial"/>
              <a:cs typeface="Arial"/>
              <a:sym typeface="Arial"/>
            </a:endParaRPr>
          </a:p>
          <a:p>
            <a:pPr indent="0" lvl="0" marL="0" marR="0" rtl="0" algn="ctr">
              <a:spcBef>
                <a:spcPts val="600"/>
              </a:spcBef>
              <a:spcAft>
                <a:spcPts val="0"/>
              </a:spcAft>
              <a:buNone/>
            </a:pPr>
            <a:r>
              <a:rPr b="0" i="0" lang="en-US" sz="1600" u="none" cap="none" strike="noStrike">
                <a:solidFill>
                  <a:schemeClr val="dk1"/>
                </a:solidFill>
                <a:latin typeface="Arial"/>
                <a:ea typeface="Arial"/>
                <a:cs typeface="Arial"/>
                <a:sym typeface="Arial"/>
              </a:rPr>
              <a:t>Write Jon a hand-written note</a:t>
            </a:r>
            <a:endParaRPr/>
          </a:p>
        </p:txBody>
      </p:sp>
      <p:sp>
        <p:nvSpPr>
          <p:cNvPr id="184" name="Google Shape;184;p28"/>
          <p:cNvSpPr txBox="1"/>
          <p:nvPr/>
        </p:nvSpPr>
        <p:spPr>
          <a:xfrm>
            <a:off x="1215342" y="2959772"/>
            <a:ext cx="9871643" cy="73866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dk1"/>
                </a:solidFill>
                <a:latin typeface="Arial"/>
                <a:ea typeface="Arial"/>
                <a:cs typeface="Arial"/>
                <a:sym typeface="Arial"/>
              </a:rPr>
              <a:t>What do you do?</a:t>
            </a:r>
            <a:endParaRPr b="0" i="0" sz="2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185" name="Google Shape;185;p28">
            <a:hlinkClick action="ppaction://hlinksldjump" r:id="rId6"/>
          </p:cNvPr>
          <p:cNvSpPr txBox="1"/>
          <p:nvPr/>
        </p:nvSpPr>
        <p:spPr>
          <a:xfrm>
            <a:off x="6264945" y="4964497"/>
            <a:ext cx="3062860" cy="93617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u="none" cap="none" strike="noStrike">
                <a:solidFill>
                  <a:srgbClr val="37424A"/>
                </a:solidFill>
                <a:latin typeface="Arial"/>
                <a:ea typeface="Arial"/>
                <a:cs typeface="Arial"/>
                <a:sym typeface="Arial"/>
              </a:rPr>
              <a:t>CHOICE D</a:t>
            </a:r>
            <a:endParaRPr b="0" i="0" sz="1600" u="none" cap="none" strike="noStrike">
              <a:solidFill>
                <a:srgbClr val="37424A"/>
              </a:solidFill>
              <a:latin typeface="Arial"/>
              <a:ea typeface="Arial"/>
              <a:cs typeface="Arial"/>
              <a:sym typeface="Arial"/>
            </a:endParaRPr>
          </a:p>
          <a:p>
            <a:pPr indent="0" lvl="0" marL="0" marR="0" rtl="0" algn="ctr">
              <a:spcBef>
                <a:spcPts val="600"/>
              </a:spcBef>
              <a:spcAft>
                <a:spcPts val="0"/>
              </a:spcAft>
              <a:buNone/>
            </a:pPr>
            <a:r>
              <a:rPr b="0" i="0" lang="en-US" sz="1600" u="none" cap="none" strike="noStrike">
                <a:solidFill>
                  <a:schemeClr val="dk1"/>
                </a:solidFill>
                <a:latin typeface="Arial"/>
                <a:ea typeface="Arial"/>
                <a:cs typeface="Arial"/>
                <a:sym typeface="Arial"/>
              </a:rPr>
              <a:t>Send Jon an email</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9"/>
          <p:cNvSpPr txBox="1"/>
          <p:nvPr>
            <p:ph idx="12" type="sldNum"/>
          </p:nvPr>
        </p:nvSpPr>
        <p:spPr>
          <a:xfrm>
            <a:off x="5838933" y="6179788"/>
            <a:ext cx="396711" cy="377853"/>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fld id="{00000000-1234-1234-1234-123412341234}" type="slidenum">
              <a:rPr lang="en-US"/>
              <a:t>‹#›</a:t>
            </a:fld>
            <a:endParaRPr sz="800">
              <a:solidFill>
                <a:srgbClr val="A8B4BD"/>
              </a:solidFill>
            </a:endParaRPr>
          </a:p>
        </p:txBody>
      </p:sp>
      <p:sp>
        <p:nvSpPr>
          <p:cNvPr id="191" name="Google Shape;191;p29"/>
          <p:cNvSpPr/>
          <p:nvPr/>
        </p:nvSpPr>
        <p:spPr>
          <a:xfrm>
            <a:off x="1215342" y="1951672"/>
            <a:ext cx="9871643"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Jon denies there’s a problem and gets very mad. He screams that he hates you and doesn’t want to be your friend anymore.  He storms out of the bathroom and doesn’t talk to you or look at you the rest of the day.  He doesn’t look at you or talk to you all week.</a:t>
            </a:r>
            <a:endParaRPr b="0" i="0" sz="1800" u="none" cap="none" strike="noStrike">
              <a:solidFill>
                <a:schemeClr val="dk1"/>
              </a:solidFill>
              <a:latin typeface="Arial"/>
              <a:ea typeface="Arial"/>
              <a:cs typeface="Arial"/>
              <a:sym typeface="Arial"/>
            </a:endParaRPr>
          </a:p>
        </p:txBody>
      </p:sp>
      <p:sp>
        <p:nvSpPr>
          <p:cNvPr id="192" name="Google Shape;192;p29">
            <a:hlinkClick action="ppaction://hlinksldjump" r:id="rId3"/>
          </p:cNvPr>
          <p:cNvSpPr txBox="1"/>
          <p:nvPr/>
        </p:nvSpPr>
        <p:spPr>
          <a:xfrm>
            <a:off x="2636446" y="4525161"/>
            <a:ext cx="3062859" cy="93617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rPr b="1" i="0" lang="en-US" sz="1600" u="none" cap="none" strike="noStrike">
                <a:solidFill>
                  <a:schemeClr val="dk1"/>
                </a:solidFill>
                <a:latin typeface="Arial"/>
                <a:ea typeface="Arial"/>
                <a:cs typeface="Arial"/>
                <a:sym typeface="Arial"/>
              </a:rPr>
              <a:t>CHOICE A</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chemeClr val="dk1"/>
              </a:buClr>
              <a:buSzPts val="2400"/>
              <a:buFont typeface="Times New Roman"/>
              <a:buNone/>
            </a:pPr>
            <a:r>
              <a:rPr b="0" i="0" lang="en-US" sz="1600" u="none" cap="none" strike="noStrike">
                <a:solidFill>
                  <a:schemeClr val="dk1"/>
                </a:solidFill>
                <a:latin typeface="Arial"/>
                <a:ea typeface="Arial"/>
                <a:cs typeface="Arial"/>
                <a:sym typeface="Arial"/>
              </a:rPr>
              <a:t>Nothing</a:t>
            </a:r>
            <a:endParaRPr b="0" i="0" sz="1600" u="none" cap="none" strike="noStrike">
              <a:solidFill>
                <a:schemeClr val="dk1"/>
              </a:solidFill>
              <a:latin typeface="Arial"/>
              <a:ea typeface="Arial"/>
              <a:cs typeface="Arial"/>
              <a:sym typeface="Arial"/>
            </a:endParaRPr>
          </a:p>
        </p:txBody>
      </p:sp>
      <p:sp>
        <p:nvSpPr>
          <p:cNvPr id="193" name="Google Shape;193;p29">
            <a:hlinkClick action="ppaction://hlinksldjump" r:id="rId4"/>
          </p:cNvPr>
          <p:cNvSpPr txBox="1"/>
          <p:nvPr/>
        </p:nvSpPr>
        <p:spPr>
          <a:xfrm>
            <a:off x="6492694" y="4525161"/>
            <a:ext cx="3062860" cy="93617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u="none" cap="none" strike="noStrike">
                <a:solidFill>
                  <a:srgbClr val="37424A"/>
                </a:solidFill>
                <a:latin typeface="Arial"/>
                <a:ea typeface="Arial"/>
                <a:cs typeface="Arial"/>
                <a:sym typeface="Arial"/>
              </a:rPr>
              <a:t>CHOICE B</a:t>
            </a:r>
            <a:endParaRPr b="0" i="0" sz="1600" u="none" cap="none" strike="noStrike">
              <a:solidFill>
                <a:srgbClr val="37424A"/>
              </a:solidFill>
              <a:latin typeface="Arial"/>
              <a:ea typeface="Arial"/>
              <a:cs typeface="Arial"/>
              <a:sym typeface="Arial"/>
            </a:endParaRPr>
          </a:p>
          <a:p>
            <a:pPr indent="0" lvl="0" marL="0" marR="0" rtl="0" algn="ctr">
              <a:spcBef>
                <a:spcPts val="600"/>
              </a:spcBef>
              <a:spcAft>
                <a:spcPts val="0"/>
              </a:spcAft>
              <a:buNone/>
            </a:pPr>
            <a:r>
              <a:rPr b="0" i="0" lang="en-US" sz="1600" u="none" cap="none" strike="noStrike">
                <a:solidFill>
                  <a:schemeClr val="dk1"/>
                </a:solidFill>
                <a:latin typeface="Arial"/>
                <a:ea typeface="Arial"/>
                <a:cs typeface="Arial"/>
                <a:sym typeface="Arial"/>
              </a:rPr>
              <a:t>Talk to Jon again</a:t>
            </a:r>
            <a:endParaRPr b="0" i="0" sz="1600" u="none" cap="none" strike="noStrike">
              <a:solidFill>
                <a:schemeClr val="dk1"/>
              </a:solidFill>
              <a:latin typeface="Arial"/>
              <a:ea typeface="Arial"/>
              <a:cs typeface="Arial"/>
              <a:sym typeface="Arial"/>
            </a:endParaRPr>
          </a:p>
        </p:txBody>
      </p:sp>
      <p:sp>
        <p:nvSpPr>
          <p:cNvPr id="194" name="Google Shape;194;p29"/>
          <p:cNvSpPr txBox="1"/>
          <p:nvPr/>
        </p:nvSpPr>
        <p:spPr>
          <a:xfrm>
            <a:off x="1215342" y="3786497"/>
            <a:ext cx="9871643" cy="73866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dk1"/>
                </a:solidFill>
                <a:latin typeface="Arial"/>
                <a:ea typeface="Arial"/>
                <a:cs typeface="Arial"/>
                <a:sym typeface="Arial"/>
              </a:rPr>
              <a:t>What do you do?</a:t>
            </a:r>
            <a:endParaRPr b="0" i="0" sz="2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0"/>
          <p:cNvSpPr txBox="1"/>
          <p:nvPr>
            <p:ph idx="12" type="sldNum"/>
          </p:nvPr>
        </p:nvSpPr>
        <p:spPr>
          <a:xfrm>
            <a:off x="5838933" y="6179788"/>
            <a:ext cx="396711" cy="377853"/>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fld id="{00000000-1234-1234-1234-123412341234}" type="slidenum">
              <a:rPr lang="en-US"/>
              <a:t>‹#›</a:t>
            </a:fld>
            <a:endParaRPr sz="800">
              <a:solidFill>
                <a:srgbClr val="A8B4BD"/>
              </a:solidFill>
            </a:endParaRPr>
          </a:p>
        </p:txBody>
      </p:sp>
      <p:sp>
        <p:nvSpPr>
          <p:cNvPr id="200" name="Google Shape;200;p30"/>
          <p:cNvSpPr/>
          <p:nvPr/>
        </p:nvSpPr>
        <p:spPr>
          <a:xfrm>
            <a:off x="1215342" y="1951672"/>
            <a:ext cx="9871643"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Once you and Jon are alone, you talk to him about how he’s been acting.  You don’t criticize but tell him you’re worried about what’s happening.  You tell him you think he’s the greatest, but the alcohol and drugs seem to be changing the friend you know.  You tell him you’d like to help him find a counselor to talk to and to help him.  Jon could react in several ways.  Two responses are below.</a:t>
            </a:r>
            <a:endParaRPr b="0" i="0" sz="1800" u="none" cap="none" strike="noStrike">
              <a:solidFill>
                <a:schemeClr val="dk1"/>
              </a:solidFill>
              <a:latin typeface="Arial"/>
              <a:ea typeface="Arial"/>
              <a:cs typeface="Arial"/>
              <a:sym typeface="Arial"/>
            </a:endParaRPr>
          </a:p>
        </p:txBody>
      </p:sp>
      <p:sp>
        <p:nvSpPr>
          <p:cNvPr id="201" name="Google Shape;201;p30">
            <a:hlinkClick action="ppaction://hlinksldjump" r:id="rId3"/>
          </p:cNvPr>
          <p:cNvSpPr txBox="1"/>
          <p:nvPr/>
        </p:nvSpPr>
        <p:spPr>
          <a:xfrm>
            <a:off x="2636446" y="4525161"/>
            <a:ext cx="3062859" cy="93617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u="none" cap="none" strike="noStrike">
                <a:solidFill>
                  <a:schemeClr val="dk1"/>
                </a:solidFill>
                <a:latin typeface="Arial"/>
                <a:ea typeface="Arial"/>
                <a:cs typeface="Arial"/>
                <a:sym typeface="Arial"/>
              </a:rPr>
              <a:t>1. </a:t>
            </a:r>
            <a:endParaRPr/>
          </a:p>
          <a:p>
            <a:pPr indent="0" lvl="0" marL="0" marR="0" rtl="0" algn="ctr">
              <a:spcBef>
                <a:spcPts val="600"/>
              </a:spcBef>
              <a:spcAft>
                <a:spcPts val="600"/>
              </a:spcAft>
              <a:buNone/>
            </a:pPr>
            <a:r>
              <a:rPr b="0" i="0" lang="en-US" sz="1600" u="none" cap="none" strike="noStrike">
                <a:solidFill>
                  <a:schemeClr val="dk1"/>
                </a:solidFill>
                <a:latin typeface="Arial"/>
                <a:ea typeface="Arial"/>
                <a:cs typeface="Arial"/>
                <a:sym typeface="Arial"/>
              </a:rPr>
              <a:t>Jon denies there’s a problem.</a:t>
            </a:r>
            <a:endParaRPr/>
          </a:p>
        </p:txBody>
      </p:sp>
      <p:sp>
        <p:nvSpPr>
          <p:cNvPr id="202" name="Google Shape;202;p30">
            <a:hlinkClick action="ppaction://hlinksldjump" r:id="rId4"/>
          </p:cNvPr>
          <p:cNvSpPr txBox="1"/>
          <p:nvPr/>
        </p:nvSpPr>
        <p:spPr>
          <a:xfrm>
            <a:off x="6492694" y="4525161"/>
            <a:ext cx="3062860" cy="93617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u="none" cap="none" strike="noStrike">
                <a:solidFill>
                  <a:srgbClr val="37424A"/>
                </a:solidFill>
                <a:latin typeface="Arial"/>
                <a:ea typeface="Arial"/>
                <a:cs typeface="Arial"/>
                <a:sym typeface="Arial"/>
              </a:rPr>
              <a:t>2. </a:t>
            </a:r>
            <a:endParaRPr/>
          </a:p>
          <a:p>
            <a:pPr indent="0" lvl="0" marL="0" marR="0" rtl="0" algn="ctr">
              <a:spcBef>
                <a:spcPts val="600"/>
              </a:spcBef>
              <a:spcAft>
                <a:spcPts val="600"/>
              </a:spcAft>
              <a:buNone/>
            </a:pPr>
            <a:r>
              <a:rPr b="0" i="0" lang="en-US" sz="1600" u="none" cap="none" strike="noStrike">
                <a:solidFill>
                  <a:srgbClr val="37424A"/>
                </a:solidFill>
                <a:latin typeface="Arial"/>
                <a:ea typeface="Arial"/>
                <a:cs typeface="Arial"/>
                <a:sym typeface="Arial"/>
              </a:rPr>
              <a:t>Jon listens to what you say.</a:t>
            </a:r>
            <a:endParaRPr/>
          </a:p>
        </p:txBody>
      </p:sp>
      <p:sp>
        <p:nvSpPr>
          <p:cNvPr id="203" name="Google Shape;203;p30"/>
          <p:cNvSpPr txBox="1"/>
          <p:nvPr/>
        </p:nvSpPr>
        <p:spPr>
          <a:xfrm>
            <a:off x="1215342" y="3786497"/>
            <a:ext cx="9871643" cy="73866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dk1"/>
                </a:solidFill>
                <a:latin typeface="Arial"/>
                <a:ea typeface="Arial"/>
                <a:cs typeface="Arial"/>
                <a:sym typeface="Arial"/>
              </a:rPr>
              <a:t>What do you do?</a:t>
            </a:r>
            <a:endParaRPr b="0" i="0" sz="2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1"/>
          <p:cNvSpPr txBox="1"/>
          <p:nvPr>
            <p:ph idx="12" type="sldNum"/>
          </p:nvPr>
        </p:nvSpPr>
        <p:spPr>
          <a:xfrm>
            <a:off x="5838933" y="6179788"/>
            <a:ext cx="396711" cy="377853"/>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fld id="{00000000-1234-1234-1234-123412341234}" type="slidenum">
              <a:rPr lang="en-US"/>
              <a:t>‹#›</a:t>
            </a:fld>
            <a:endParaRPr sz="800">
              <a:solidFill>
                <a:srgbClr val="A8B4BD"/>
              </a:solidFill>
            </a:endParaRPr>
          </a:p>
        </p:txBody>
      </p:sp>
      <p:sp>
        <p:nvSpPr>
          <p:cNvPr id="209" name="Google Shape;209;p31"/>
          <p:cNvSpPr/>
          <p:nvPr/>
        </p:nvSpPr>
        <p:spPr>
          <a:xfrm>
            <a:off x="1215342" y="1951672"/>
            <a:ext cx="987164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Jon doesn’t think he has a problem.  He gets angry with you and doesn’t want to be your friend.</a:t>
            </a:r>
            <a:endParaRPr b="0" i="0" sz="1800" u="none" cap="none" strike="noStrike">
              <a:solidFill>
                <a:schemeClr val="dk1"/>
              </a:solidFill>
              <a:latin typeface="Arial"/>
              <a:ea typeface="Arial"/>
              <a:cs typeface="Arial"/>
              <a:sym typeface="Arial"/>
            </a:endParaRPr>
          </a:p>
        </p:txBody>
      </p:sp>
      <p:sp>
        <p:nvSpPr>
          <p:cNvPr id="210" name="Google Shape;210;p31">
            <a:hlinkClick action="ppaction://hlinksldjump" r:id="rId3"/>
          </p:cNvPr>
          <p:cNvSpPr txBox="1"/>
          <p:nvPr/>
        </p:nvSpPr>
        <p:spPr>
          <a:xfrm>
            <a:off x="1215342" y="4525161"/>
            <a:ext cx="3062859" cy="93617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rPr b="1" i="0" lang="en-US" sz="1600" u="none" cap="none" strike="noStrike">
                <a:solidFill>
                  <a:schemeClr val="dk1"/>
                </a:solidFill>
                <a:latin typeface="Arial"/>
                <a:ea typeface="Arial"/>
                <a:cs typeface="Arial"/>
                <a:sym typeface="Arial"/>
              </a:rPr>
              <a:t>CHOICE A</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chemeClr val="dk1"/>
              </a:buClr>
              <a:buSzPts val="2400"/>
              <a:buFont typeface="Times New Roman"/>
              <a:buNone/>
            </a:pPr>
            <a:r>
              <a:rPr b="0" i="0" lang="en-US" sz="1600" u="none" cap="none" strike="noStrike">
                <a:solidFill>
                  <a:schemeClr val="dk1"/>
                </a:solidFill>
                <a:latin typeface="Arial"/>
                <a:ea typeface="Arial"/>
                <a:cs typeface="Arial"/>
                <a:sym typeface="Arial"/>
              </a:rPr>
              <a:t>Nothing</a:t>
            </a:r>
            <a:endParaRPr b="0" i="0" sz="1600" u="none" cap="none" strike="noStrike">
              <a:solidFill>
                <a:schemeClr val="dk1"/>
              </a:solidFill>
              <a:latin typeface="Arial"/>
              <a:ea typeface="Arial"/>
              <a:cs typeface="Arial"/>
              <a:sym typeface="Arial"/>
            </a:endParaRPr>
          </a:p>
        </p:txBody>
      </p:sp>
      <p:sp>
        <p:nvSpPr>
          <p:cNvPr id="211" name="Google Shape;211;p31">
            <a:hlinkClick action="ppaction://hlinksldjump" r:id="rId4"/>
          </p:cNvPr>
          <p:cNvSpPr txBox="1"/>
          <p:nvPr/>
        </p:nvSpPr>
        <p:spPr>
          <a:xfrm>
            <a:off x="4619733" y="4525161"/>
            <a:ext cx="3062860" cy="936171"/>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u="none" cap="none" strike="noStrike">
                <a:solidFill>
                  <a:srgbClr val="37424A"/>
                </a:solidFill>
                <a:latin typeface="Arial"/>
                <a:ea typeface="Arial"/>
                <a:cs typeface="Arial"/>
                <a:sym typeface="Arial"/>
              </a:rPr>
              <a:t>CHOICE B</a:t>
            </a:r>
            <a:endParaRPr b="0" i="0" sz="1600" u="none" cap="none" strike="noStrike">
              <a:solidFill>
                <a:srgbClr val="37424A"/>
              </a:solidFill>
              <a:latin typeface="Arial"/>
              <a:ea typeface="Arial"/>
              <a:cs typeface="Arial"/>
              <a:sym typeface="Arial"/>
            </a:endParaRPr>
          </a:p>
          <a:p>
            <a:pPr indent="0" lvl="0" marL="0" marR="0" rtl="0" algn="ctr">
              <a:spcBef>
                <a:spcPts val="600"/>
              </a:spcBef>
              <a:spcAft>
                <a:spcPts val="0"/>
              </a:spcAft>
              <a:buNone/>
            </a:pPr>
            <a:r>
              <a:rPr b="0" i="0" lang="en-US" sz="1600" u="none" cap="none" strike="noStrike">
                <a:solidFill>
                  <a:schemeClr val="dk1"/>
                </a:solidFill>
                <a:latin typeface="Arial"/>
                <a:ea typeface="Arial"/>
                <a:cs typeface="Arial"/>
                <a:sym typeface="Arial"/>
              </a:rPr>
              <a:t>Talk to Jon again</a:t>
            </a:r>
            <a:endParaRPr/>
          </a:p>
        </p:txBody>
      </p:sp>
      <p:sp>
        <p:nvSpPr>
          <p:cNvPr id="212" name="Google Shape;212;p31">
            <a:hlinkClick action="ppaction://hlinksldjump" r:id="rId5"/>
          </p:cNvPr>
          <p:cNvSpPr txBox="1"/>
          <p:nvPr/>
        </p:nvSpPr>
        <p:spPr>
          <a:xfrm>
            <a:off x="8024125" y="4525161"/>
            <a:ext cx="3062860" cy="93617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u="none" cap="none" strike="noStrike">
                <a:solidFill>
                  <a:srgbClr val="37424A"/>
                </a:solidFill>
                <a:latin typeface="Arial"/>
                <a:ea typeface="Arial"/>
                <a:cs typeface="Arial"/>
                <a:sym typeface="Arial"/>
              </a:rPr>
              <a:t>CHOICE C</a:t>
            </a:r>
            <a:endParaRPr b="0" i="0" sz="1600" u="none" cap="none" strike="noStrike">
              <a:solidFill>
                <a:srgbClr val="37424A"/>
              </a:solidFill>
              <a:latin typeface="Arial"/>
              <a:ea typeface="Arial"/>
              <a:cs typeface="Arial"/>
              <a:sym typeface="Arial"/>
            </a:endParaRPr>
          </a:p>
          <a:p>
            <a:pPr indent="0" lvl="0" marL="0" marR="0" rtl="0" algn="ctr">
              <a:spcBef>
                <a:spcPts val="600"/>
              </a:spcBef>
              <a:spcAft>
                <a:spcPts val="0"/>
              </a:spcAft>
              <a:buNone/>
            </a:pPr>
            <a:r>
              <a:rPr b="0" i="0" lang="en-US" sz="1600" u="none" cap="none" strike="noStrike">
                <a:solidFill>
                  <a:schemeClr val="dk1"/>
                </a:solidFill>
                <a:latin typeface="Arial"/>
                <a:ea typeface="Arial"/>
                <a:cs typeface="Arial"/>
                <a:sym typeface="Arial"/>
              </a:rPr>
              <a:t>Talk to adult</a:t>
            </a:r>
            <a:endParaRPr/>
          </a:p>
        </p:txBody>
      </p:sp>
      <p:sp>
        <p:nvSpPr>
          <p:cNvPr id="213" name="Google Shape;213;p31"/>
          <p:cNvSpPr txBox="1"/>
          <p:nvPr/>
        </p:nvSpPr>
        <p:spPr>
          <a:xfrm>
            <a:off x="1215342" y="3786497"/>
            <a:ext cx="9871643" cy="73866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dk1"/>
                </a:solidFill>
                <a:latin typeface="Arial"/>
                <a:ea typeface="Arial"/>
                <a:cs typeface="Arial"/>
                <a:sym typeface="Arial"/>
              </a:rPr>
              <a:t>What do you do?</a:t>
            </a:r>
            <a:endParaRPr b="0" i="0" sz="2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2"/>
          <p:cNvSpPr txBox="1"/>
          <p:nvPr>
            <p:ph idx="12" type="sldNum"/>
          </p:nvPr>
        </p:nvSpPr>
        <p:spPr>
          <a:xfrm>
            <a:off x="5838933" y="6179788"/>
            <a:ext cx="396711" cy="377853"/>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fld id="{00000000-1234-1234-1234-123412341234}" type="slidenum">
              <a:rPr lang="en-US"/>
              <a:t>‹#›</a:t>
            </a:fld>
            <a:endParaRPr sz="800">
              <a:solidFill>
                <a:srgbClr val="A8B4BD"/>
              </a:solidFill>
            </a:endParaRPr>
          </a:p>
        </p:txBody>
      </p:sp>
      <p:sp>
        <p:nvSpPr>
          <p:cNvPr id="219" name="Google Shape;219;p32"/>
          <p:cNvSpPr/>
          <p:nvPr/>
        </p:nvSpPr>
        <p:spPr>
          <a:xfrm>
            <a:off x="1215342" y="1951672"/>
            <a:ext cx="9871643"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This time, Jon listens to your concerns.  He admits he’s scared and doesn’t know what to do.  He knows he has a problem, but he doesn’t feel there is anything he can do.  He needs your help.</a:t>
            </a:r>
            <a:endParaRPr b="0" i="0" sz="1800" u="none" cap="none" strike="noStrike">
              <a:solidFill>
                <a:schemeClr val="dk1"/>
              </a:solidFill>
              <a:latin typeface="Arial"/>
              <a:ea typeface="Arial"/>
              <a:cs typeface="Arial"/>
              <a:sym typeface="Arial"/>
            </a:endParaRPr>
          </a:p>
        </p:txBody>
      </p:sp>
      <p:sp>
        <p:nvSpPr>
          <p:cNvPr id="220" name="Google Shape;220;p32"/>
          <p:cNvSpPr txBox="1"/>
          <p:nvPr/>
        </p:nvSpPr>
        <p:spPr>
          <a:xfrm>
            <a:off x="1215342" y="3786497"/>
            <a:ext cx="9871643" cy="73866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dk1"/>
                </a:solidFill>
                <a:latin typeface="Arial"/>
                <a:ea typeface="Arial"/>
                <a:cs typeface="Arial"/>
                <a:sym typeface="Arial"/>
              </a:rPr>
              <a:t>What do you do?</a:t>
            </a:r>
            <a:endParaRPr b="0" i="0" sz="2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221" name="Google Shape;221;p32">
            <a:hlinkClick action="ppaction://hlinksldjump" r:id="rId3"/>
          </p:cNvPr>
          <p:cNvSpPr txBox="1"/>
          <p:nvPr/>
        </p:nvSpPr>
        <p:spPr>
          <a:xfrm>
            <a:off x="2636446" y="4525161"/>
            <a:ext cx="3062859" cy="93617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rPr b="1" i="0" lang="en-US" sz="1600" u="none" cap="none" strike="noStrike">
                <a:solidFill>
                  <a:schemeClr val="dk1"/>
                </a:solidFill>
                <a:latin typeface="Arial"/>
                <a:ea typeface="Arial"/>
                <a:cs typeface="Arial"/>
                <a:sym typeface="Arial"/>
              </a:rPr>
              <a:t>CHOICE A</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chemeClr val="dk1"/>
              </a:buClr>
              <a:buSzPts val="2400"/>
              <a:buFont typeface="Times New Roman"/>
              <a:buNone/>
            </a:pPr>
            <a:r>
              <a:rPr b="0" i="0" lang="en-US" sz="1600" u="none" cap="none" strike="noStrike">
                <a:solidFill>
                  <a:schemeClr val="dk1"/>
                </a:solidFill>
                <a:latin typeface="Arial"/>
                <a:ea typeface="Arial"/>
                <a:cs typeface="Arial"/>
                <a:sym typeface="Arial"/>
              </a:rPr>
              <a:t>Nothing</a:t>
            </a:r>
            <a:endParaRPr b="0" i="0" sz="1600" u="none" cap="none" strike="noStrike">
              <a:solidFill>
                <a:schemeClr val="dk1"/>
              </a:solidFill>
              <a:latin typeface="Arial"/>
              <a:ea typeface="Arial"/>
              <a:cs typeface="Arial"/>
              <a:sym typeface="Arial"/>
            </a:endParaRPr>
          </a:p>
        </p:txBody>
      </p:sp>
      <p:sp>
        <p:nvSpPr>
          <p:cNvPr id="222" name="Google Shape;222;p32">
            <a:hlinkClick action="ppaction://hlinksldjump" r:id="rId4"/>
          </p:cNvPr>
          <p:cNvSpPr txBox="1"/>
          <p:nvPr/>
        </p:nvSpPr>
        <p:spPr>
          <a:xfrm>
            <a:off x="6492694" y="4525161"/>
            <a:ext cx="3062860" cy="93617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u="none" cap="none" strike="noStrike">
                <a:solidFill>
                  <a:srgbClr val="37424A"/>
                </a:solidFill>
                <a:latin typeface="Arial"/>
                <a:ea typeface="Arial"/>
                <a:cs typeface="Arial"/>
                <a:sym typeface="Arial"/>
              </a:rPr>
              <a:t>CHOICE B</a:t>
            </a:r>
            <a:endParaRPr b="0" i="0" sz="1600" u="none" cap="none" strike="noStrike">
              <a:solidFill>
                <a:srgbClr val="37424A"/>
              </a:solidFill>
              <a:latin typeface="Arial"/>
              <a:ea typeface="Arial"/>
              <a:cs typeface="Arial"/>
              <a:sym typeface="Arial"/>
            </a:endParaRPr>
          </a:p>
          <a:p>
            <a:pPr indent="0" lvl="0" marL="0" marR="0" rtl="0" algn="ctr">
              <a:spcBef>
                <a:spcPts val="600"/>
              </a:spcBef>
              <a:spcAft>
                <a:spcPts val="0"/>
              </a:spcAft>
              <a:buNone/>
            </a:pPr>
            <a:r>
              <a:rPr b="0" i="0" lang="en-US" sz="1600" u="none" cap="none" strike="noStrike">
                <a:solidFill>
                  <a:schemeClr val="dk1"/>
                </a:solidFill>
                <a:latin typeface="Arial"/>
                <a:ea typeface="Arial"/>
                <a:cs typeface="Arial"/>
                <a:sym typeface="Arial"/>
              </a:rPr>
              <a:t>Together you find Jon a counselor to talk to</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3"/>
          <p:cNvSpPr txBox="1"/>
          <p:nvPr>
            <p:ph idx="12" type="sldNum"/>
          </p:nvPr>
        </p:nvSpPr>
        <p:spPr>
          <a:xfrm>
            <a:off x="5838933" y="6179788"/>
            <a:ext cx="396711" cy="377853"/>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fld id="{00000000-1234-1234-1234-123412341234}" type="slidenum">
              <a:rPr lang="en-US"/>
              <a:t>‹#›</a:t>
            </a:fld>
            <a:endParaRPr sz="800">
              <a:solidFill>
                <a:srgbClr val="A8B4BD"/>
              </a:solidFill>
            </a:endParaRPr>
          </a:p>
        </p:txBody>
      </p:sp>
      <p:sp>
        <p:nvSpPr>
          <p:cNvPr id="228" name="Google Shape;228;p33"/>
          <p:cNvSpPr/>
          <p:nvPr/>
        </p:nvSpPr>
        <p:spPr>
          <a:xfrm>
            <a:off x="1360146" y="1951672"/>
            <a:ext cx="9471708" cy="147732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Jon continued to see a counselor on a regular basis to help with his addiction.  After months of drug and alcohol counseling, he started participating in school activities.  He studied hard and made the Honor Roll almost every semester.  At age 16, he became actively involved in the Teen Volunteer Program with his 4-H group, helping younger youth understand the dangers of alcohol and drug addiction, and sharing his personal story.  </a:t>
            </a:r>
            <a:endParaRPr b="0" i="0" sz="1800" u="none" cap="none" strike="noStrike">
              <a:solidFill>
                <a:schemeClr val="dk1"/>
              </a:solidFill>
              <a:latin typeface="Arial"/>
              <a:ea typeface="Arial"/>
              <a:cs typeface="Arial"/>
              <a:sym typeface="Arial"/>
            </a:endParaRPr>
          </a:p>
        </p:txBody>
      </p:sp>
      <p:sp>
        <p:nvSpPr>
          <p:cNvPr id="229" name="Google Shape;229;p33">
            <a:hlinkClick action="ppaction://hlinksldjump" r:id="rId3"/>
          </p:cNvPr>
          <p:cNvSpPr txBox="1"/>
          <p:nvPr/>
        </p:nvSpPr>
        <p:spPr>
          <a:xfrm>
            <a:off x="5289946" y="4894493"/>
            <a:ext cx="1494683" cy="56683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600"/>
              </a:spcAft>
              <a:buClr>
                <a:schemeClr val="dk1"/>
              </a:buClr>
              <a:buSzPts val="2400"/>
              <a:buFont typeface="Times New Roman"/>
              <a:buNone/>
            </a:pPr>
            <a:r>
              <a:rPr b="1" i="0" lang="en-US" sz="1600" u="none" cap="none" strike="noStrike">
                <a:solidFill>
                  <a:schemeClr val="dk1"/>
                </a:solidFill>
                <a:latin typeface="Arial"/>
                <a:ea typeface="Arial"/>
                <a:cs typeface="Arial"/>
                <a:sym typeface="Arial"/>
              </a:rPr>
              <a:t>Thank you!</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 name="Shape 66"/>
        <p:cNvGrpSpPr/>
        <p:nvPr/>
      </p:nvGrpSpPr>
      <p:grpSpPr>
        <a:xfrm>
          <a:off x="0" y="0"/>
          <a:ext cx="0" cy="0"/>
          <a:chOff x="0" y="0"/>
          <a:chExt cx="0" cy="0"/>
        </a:xfrm>
      </p:grpSpPr>
      <p:pic>
        <p:nvPicPr>
          <p:cNvPr id="67" name="Google Shape;67;p16"/>
          <p:cNvPicPr preferRelativeResize="0"/>
          <p:nvPr/>
        </p:nvPicPr>
        <p:blipFill>
          <a:blip r:embed="rId4">
            <a:alphaModFix/>
          </a:blip>
          <a:stretch>
            <a:fillRect/>
          </a:stretch>
        </p:blipFill>
        <p:spPr>
          <a:xfrm>
            <a:off x="4932383" y="467165"/>
            <a:ext cx="4621064" cy="3430300"/>
          </a:xfrm>
          <a:prstGeom prst="rect">
            <a:avLst/>
          </a:prstGeom>
          <a:noFill/>
          <a:ln>
            <a:noFill/>
          </a:ln>
        </p:spPr>
      </p:pic>
      <p:pic>
        <p:nvPicPr>
          <p:cNvPr id="68" name="Google Shape;68;p16"/>
          <p:cNvPicPr preferRelativeResize="0"/>
          <p:nvPr/>
        </p:nvPicPr>
        <p:blipFill>
          <a:blip r:embed="rId4">
            <a:alphaModFix/>
          </a:blip>
          <a:stretch>
            <a:fillRect/>
          </a:stretch>
        </p:blipFill>
        <p:spPr>
          <a:xfrm>
            <a:off x="2638550" y="467166"/>
            <a:ext cx="1941134" cy="1440930"/>
          </a:xfrm>
          <a:prstGeom prst="rect">
            <a:avLst/>
          </a:prstGeom>
          <a:noFill/>
          <a:ln>
            <a:noFill/>
          </a:ln>
        </p:spPr>
      </p:pic>
      <p:pic>
        <p:nvPicPr>
          <p:cNvPr id="69" name="Google Shape;69;p16"/>
          <p:cNvPicPr preferRelativeResize="0"/>
          <p:nvPr/>
        </p:nvPicPr>
        <p:blipFill>
          <a:blip r:embed="rId4">
            <a:alphaModFix/>
          </a:blip>
          <a:stretch>
            <a:fillRect/>
          </a:stretch>
        </p:blipFill>
        <p:spPr>
          <a:xfrm>
            <a:off x="2638550" y="2456532"/>
            <a:ext cx="1941134" cy="1440930"/>
          </a:xfrm>
          <a:prstGeom prst="rect">
            <a:avLst/>
          </a:prstGeom>
          <a:noFill/>
          <a:ln>
            <a:noFill/>
          </a:ln>
        </p:spPr>
      </p:pic>
      <p:pic>
        <p:nvPicPr>
          <p:cNvPr id="70" name="Google Shape;70;p16"/>
          <p:cNvPicPr preferRelativeResize="0"/>
          <p:nvPr/>
        </p:nvPicPr>
        <p:blipFill>
          <a:blip r:embed="rId5">
            <a:alphaModFix/>
          </a:blip>
          <a:stretch>
            <a:fillRect/>
          </a:stretch>
        </p:blipFill>
        <p:spPr>
          <a:xfrm>
            <a:off x="4932385" y="1139945"/>
            <a:ext cx="4621066" cy="2287949"/>
          </a:xfrm>
          <a:prstGeom prst="rect">
            <a:avLst/>
          </a:prstGeom>
          <a:noFill/>
          <a:ln>
            <a:noFill/>
          </a:ln>
        </p:spPr>
      </p:pic>
      <p:sp>
        <p:nvSpPr>
          <p:cNvPr id="71" name="Google Shape;71;p16"/>
          <p:cNvSpPr txBox="1"/>
          <p:nvPr/>
        </p:nvSpPr>
        <p:spPr>
          <a:xfrm>
            <a:off x="5880917" y="976433"/>
            <a:ext cx="2718900" cy="4353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latin typeface="Comic Sans MS"/>
                <a:ea typeface="Comic Sans MS"/>
                <a:cs typeface="Comic Sans MS"/>
                <a:sym typeface="Comic Sans MS"/>
              </a:rPr>
              <a:t>Welcome to</a:t>
            </a:r>
            <a:endParaRPr b="1" sz="2300">
              <a:latin typeface="Comic Sans MS"/>
              <a:ea typeface="Comic Sans MS"/>
              <a:cs typeface="Comic Sans MS"/>
              <a:sym typeface="Comic Sans MS"/>
            </a:endParaRPr>
          </a:p>
        </p:txBody>
      </p:sp>
      <p:pic>
        <p:nvPicPr>
          <p:cNvPr id="72" name="Google Shape;72;p16"/>
          <p:cNvPicPr preferRelativeResize="0"/>
          <p:nvPr/>
        </p:nvPicPr>
        <p:blipFill>
          <a:blip r:embed="rId6">
            <a:alphaModFix/>
          </a:blip>
          <a:stretch>
            <a:fillRect/>
          </a:stretch>
        </p:blipFill>
        <p:spPr>
          <a:xfrm>
            <a:off x="6972974" y="3988834"/>
            <a:ext cx="5100763" cy="2869169"/>
          </a:xfrm>
          <a:prstGeom prst="rect">
            <a:avLst/>
          </a:prstGeom>
          <a:noFill/>
          <a:ln>
            <a:noFill/>
          </a:ln>
        </p:spPr>
      </p:pic>
      <p:sp>
        <p:nvSpPr>
          <p:cNvPr id="73" name="Google Shape;73;p16"/>
          <p:cNvSpPr txBox="1"/>
          <p:nvPr/>
        </p:nvSpPr>
        <p:spPr>
          <a:xfrm>
            <a:off x="2638567" y="541233"/>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t>Videos</a:t>
            </a:r>
            <a:endParaRPr b="1" sz="2300"/>
          </a:p>
        </p:txBody>
      </p:sp>
      <p:pic>
        <p:nvPicPr>
          <p:cNvPr id="74" name="Google Shape;74;p16"/>
          <p:cNvPicPr preferRelativeResize="0"/>
          <p:nvPr/>
        </p:nvPicPr>
        <p:blipFill>
          <a:blip r:embed="rId7">
            <a:alphaModFix/>
          </a:blip>
          <a:stretch>
            <a:fillRect/>
          </a:stretch>
        </p:blipFill>
        <p:spPr>
          <a:xfrm flipH="1">
            <a:off x="10285997" y="3988833"/>
            <a:ext cx="1441540" cy="1288003"/>
          </a:xfrm>
          <a:prstGeom prst="rect">
            <a:avLst/>
          </a:prstGeom>
          <a:noFill/>
          <a:ln>
            <a:noFill/>
          </a:ln>
        </p:spPr>
      </p:pic>
      <p:pic>
        <p:nvPicPr>
          <p:cNvPr id="75" name="Google Shape;75;p16"/>
          <p:cNvPicPr preferRelativeResize="0"/>
          <p:nvPr/>
        </p:nvPicPr>
        <p:blipFill>
          <a:blip r:embed="rId8">
            <a:alphaModFix/>
          </a:blip>
          <a:stretch>
            <a:fillRect/>
          </a:stretch>
        </p:blipFill>
        <p:spPr>
          <a:xfrm>
            <a:off x="8337300" y="3897468"/>
            <a:ext cx="420459" cy="717367"/>
          </a:xfrm>
          <a:prstGeom prst="rect">
            <a:avLst/>
          </a:prstGeom>
          <a:noFill/>
          <a:ln>
            <a:noFill/>
          </a:ln>
        </p:spPr>
      </p:pic>
      <p:pic>
        <p:nvPicPr>
          <p:cNvPr id="76" name="Google Shape;76;p16"/>
          <p:cNvPicPr preferRelativeResize="0"/>
          <p:nvPr/>
        </p:nvPicPr>
        <p:blipFill>
          <a:blip r:embed="rId9">
            <a:alphaModFix/>
          </a:blip>
          <a:stretch>
            <a:fillRect/>
          </a:stretch>
        </p:blipFill>
        <p:spPr>
          <a:xfrm>
            <a:off x="8757767" y="4187234"/>
            <a:ext cx="420467" cy="427601"/>
          </a:xfrm>
          <a:prstGeom prst="rect">
            <a:avLst/>
          </a:prstGeom>
          <a:noFill/>
          <a:ln>
            <a:noFill/>
          </a:ln>
        </p:spPr>
      </p:pic>
      <p:sp>
        <p:nvSpPr>
          <p:cNvPr id="77" name="Google Shape;77;p16"/>
          <p:cNvSpPr txBox="1"/>
          <p:nvPr/>
        </p:nvSpPr>
        <p:spPr>
          <a:xfrm>
            <a:off x="2638567" y="2533000"/>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t>Worksheets</a:t>
            </a:r>
            <a:endParaRPr b="1" sz="23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4"/>
          <p:cNvSpPr txBox="1"/>
          <p:nvPr>
            <p:ph idx="12" type="sldNum"/>
          </p:nvPr>
        </p:nvSpPr>
        <p:spPr>
          <a:xfrm>
            <a:off x="5838933" y="6179788"/>
            <a:ext cx="396711" cy="377853"/>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fld id="{00000000-1234-1234-1234-123412341234}" type="slidenum">
              <a:rPr lang="en-US"/>
              <a:t>‹#›</a:t>
            </a:fld>
            <a:endParaRPr sz="800">
              <a:solidFill>
                <a:srgbClr val="A8B4BD"/>
              </a:solidFill>
            </a:endParaRPr>
          </a:p>
        </p:txBody>
      </p:sp>
      <p:sp>
        <p:nvSpPr>
          <p:cNvPr id="235" name="Google Shape;235;p34"/>
          <p:cNvSpPr/>
          <p:nvPr/>
        </p:nvSpPr>
        <p:spPr>
          <a:xfrm>
            <a:off x="1215342" y="1951672"/>
            <a:ext cx="9871643"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Jon receives your note.  Although he may be a little angry and scared that someone has noticed, he realizes someone really cares.  He’s scared about drinking again but you’re not sure what he plans to do.</a:t>
            </a:r>
            <a:endParaRPr b="0" i="0" sz="1800" u="none" cap="none" strike="noStrike">
              <a:solidFill>
                <a:schemeClr val="dk1"/>
              </a:solidFill>
              <a:latin typeface="Arial"/>
              <a:ea typeface="Arial"/>
              <a:cs typeface="Arial"/>
              <a:sym typeface="Arial"/>
            </a:endParaRPr>
          </a:p>
        </p:txBody>
      </p:sp>
      <p:sp>
        <p:nvSpPr>
          <p:cNvPr id="236" name="Google Shape;236;p34"/>
          <p:cNvSpPr txBox="1"/>
          <p:nvPr/>
        </p:nvSpPr>
        <p:spPr>
          <a:xfrm>
            <a:off x="1215342" y="3786497"/>
            <a:ext cx="9871643" cy="73866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dk1"/>
                </a:solidFill>
                <a:latin typeface="Arial"/>
                <a:ea typeface="Arial"/>
                <a:cs typeface="Arial"/>
                <a:sym typeface="Arial"/>
              </a:rPr>
              <a:t>What do you do?</a:t>
            </a:r>
            <a:endParaRPr b="0" i="0" sz="2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237" name="Google Shape;237;p34">
            <a:hlinkClick action="ppaction://hlinksldjump" r:id="rId3"/>
          </p:cNvPr>
          <p:cNvSpPr txBox="1"/>
          <p:nvPr/>
        </p:nvSpPr>
        <p:spPr>
          <a:xfrm>
            <a:off x="2636446" y="4525161"/>
            <a:ext cx="3062859" cy="93617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rPr b="1" i="0" lang="en-US" sz="1600" u="none" cap="none" strike="noStrike">
                <a:solidFill>
                  <a:schemeClr val="dk1"/>
                </a:solidFill>
                <a:latin typeface="Arial"/>
                <a:ea typeface="Arial"/>
                <a:cs typeface="Arial"/>
                <a:sym typeface="Arial"/>
              </a:rPr>
              <a:t>CHOICE A</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chemeClr val="dk1"/>
              </a:buClr>
              <a:buSzPts val="2400"/>
              <a:buFont typeface="Times New Roman"/>
              <a:buNone/>
            </a:pPr>
            <a:r>
              <a:rPr b="0" i="0" lang="en-US" sz="1600" u="none" cap="none" strike="noStrike">
                <a:solidFill>
                  <a:schemeClr val="dk1"/>
                </a:solidFill>
                <a:latin typeface="Arial"/>
                <a:ea typeface="Arial"/>
                <a:cs typeface="Arial"/>
                <a:sym typeface="Arial"/>
              </a:rPr>
              <a:t>Nothing</a:t>
            </a:r>
            <a:endParaRPr b="0" i="0" sz="1600" u="none" cap="none" strike="noStrike">
              <a:solidFill>
                <a:schemeClr val="dk1"/>
              </a:solidFill>
              <a:latin typeface="Arial"/>
              <a:ea typeface="Arial"/>
              <a:cs typeface="Arial"/>
              <a:sym typeface="Arial"/>
            </a:endParaRPr>
          </a:p>
        </p:txBody>
      </p:sp>
      <p:sp>
        <p:nvSpPr>
          <p:cNvPr id="238" name="Google Shape;238;p34">
            <a:hlinkClick action="ppaction://hlinksldjump" r:id="rId4"/>
          </p:cNvPr>
          <p:cNvSpPr txBox="1"/>
          <p:nvPr/>
        </p:nvSpPr>
        <p:spPr>
          <a:xfrm>
            <a:off x="6492694" y="4525161"/>
            <a:ext cx="3062860" cy="93617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u="none" cap="none" strike="noStrike">
                <a:solidFill>
                  <a:srgbClr val="37424A"/>
                </a:solidFill>
                <a:latin typeface="Arial"/>
                <a:ea typeface="Arial"/>
                <a:cs typeface="Arial"/>
                <a:sym typeface="Arial"/>
              </a:rPr>
              <a:t>CHOICE B</a:t>
            </a:r>
            <a:endParaRPr b="0" i="0" sz="1600" u="none" cap="none" strike="noStrike">
              <a:solidFill>
                <a:srgbClr val="37424A"/>
              </a:solidFill>
              <a:latin typeface="Arial"/>
              <a:ea typeface="Arial"/>
              <a:cs typeface="Arial"/>
              <a:sym typeface="Arial"/>
            </a:endParaRPr>
          </a:p>
          <a:p>
            <a:pPr indent="0" lvl="0" marL="0" marR="0" rtl="0" algn="ctr">
              <a:spcBef>
                <a:spcPts val="600"/>
              </a:spcBef>
              <a:spcAft>
                <a:spcPts val="0"/>
              </a:spcAft>
              <a:buNone/>
            </a:pPr>
            <a:r>
              <a:rPr b="0" i="0" lang="en-US" sz="1600" u="none" cap="none" strike="noStrike">
                <a:solidFill>
                  <a:schemeClr val="dk1"/>
                </a:solidFill>
                <a:latin typeface="Arial"/>
                <a:ea typeface="Arial"/>
                <a:cs typeface="Arial"/>
                <a:sym typeface="Arial"/>
              </a:rPr>
              <a:t>Talk to Jon in person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5"/>
          <p:cNvSpPr txBox="1"/>
          <p:nvPr>
            <p:ph idx="12" type="sldNum"/>
          </p:nvPr>
        </p:nvSpPr>
        <p:spPr>
          <a:xfrm>
            <a:off x="5838933" y="6179788"/>
            <a:ext cx="396711" cy="377853"/>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fld id="{00000000-1234-1234-1234-123412341234}" type="slidenum">
              <a:rPr lang="en-US"/>
              <a:t>‹#›</a:t>
            </a:fld>
            <a:endParaRPr sz="800">
              <a:solidFill>
                <a:srgbClr val="A8B4BD"/>
              </a:solidFill>
            </a:endParaRPr>
          </a:p>
        </p:txBody>
      </p:sp>
      <p:sp>
        <p:nvSpPr>
          <p:cNvPr id="244" name="Google Shape;244;p35"/>
          <p:cNvSpPr/>
          <p:nvPr/>
        </p:nvSpPr>
        <p:spPr>
          <a:xfrm>
            <a:off x="1215342" y="1951672"/>
            <a:ext cx="9871643"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Jon receives your email.  Although he may be a little angry and scared that someone has noticed, he realizes someone really cares.  He’s scared about drinking again but you’re not sure what he plans to do.</a:t>
            </a:r>
            <a:endParaRPr b="0" i="0" sz="1800" u="none" cap="none" strike="noStrike">
              <a:solidFill>
                <a:schemeClr val="dk1"/>
              </a:solidFill>
              <a:latin typeface="Arial"/>
              <a:ea typeface="Arial"/>
              <a:cs typeface="Arial"/>
              <a:sym typeface="Arial"/>
            </a:endParaRPr>
          </a:p>
        </p:txBody>
      </p:sp>
      <p:sp>
        <p:nvSpPr>
          <p:cNvPr id="245" name="Google Shape;245;p35"/>
          <p:cNvSpPr txBox="1"/>
          <p:nvPr/>
        </p:nvSpPr>
        <p:spPr>
          <a:xfrm>
            <a:off x="1215342" y="3786497"/>
            <a:ext cx="9871643" cy="73866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dk1"/>
                </a:solidFill>
                <a:latin typeface="Arial"/>
                <a:ea typeface="Arial"/>
                <a:cs typeface="Arial"/>
                <a:sym typeface="Arial"/>
              </a:rPr>
              <a:t>What do you do?</a:t>
            </a:r>
            <a:endParaRPr b="0" i="0" sz="2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246" name="Google Shape;246;p35">
            <a:hlinkClick action="ppaction://hlinksldjump" r:id="rId3"/>
          </p:cNvPr>
          <p:cNvSpPr txBox="1"/>
          <p:nvPr/>
        </p:nvSpPr>
        <p:spPr>
          <a:xfrm>
            <a:off x="2636446" y="4525161"/>
            <a:ext cx="3062859" cy="93617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rPr b="1" i="0" lang="en-US" sz="1600" u="none" cap="none" strike="noStrike">
                <a:solidFill>
                  <a:schemeClr val="dk1"/>
                </a:solidFill>
                <a:latin typeface="Arial"/>
                <a:ea typeface="Arial"/>
                <a:cs typeface="Arial"/>
                <a:sym typeface="Arial"/>
              </a:rPr>
              <a:t>CHOICE A</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chemeClr val="dk1"/>
              </a:buClr>
              <a:buSzPts val="2400"/>
              <a:buFont typeface="Times New Roman"/>
              <a:buNone/>
            </a:pPr>
            <a:r>
              <a:rPr b="0" i="0" lang="en-US" sz="1600" u="none" cap="none" strike="noStrike">
                <a:solidFill>
                  <a:schemeClr val="dk1"/>
                </a:solidFill>
                <a:latin typeface="Arial"/>
                <a:ea typeface="Arial"/>
                <a:cs typeface="Arial"/>
                <a:sym typeface="Arial"/>
              </a:rPr>
              <a:t>Nothing</a:t>
            </a:r>
            <a:endParaRPr b="0" i="0" sz="1600" u="none" cap="none" strike="noStrike">
              <a:solidFill>
                <a:schemeClr val="dk1"/>
              </a:solidFill>
              <a:latin typeface="Arial"/>
              <a:ea typeface="Arial"/>
              <a:cs typeface="Arial"/>
              <a:sym typeface="Arial"/>
            </a:endParaRPr>
          </a:p>
        </p:txBody>
      </p:sp>
      <p:sp>
        <p:nvSpPr>
          <p:cNvPr id="247" name="Google Shape;247;p35">
            <a:hlinkClick action="ppaction://hlinksldjump" r:id="rId4"/>
          </p:cNvPr>
          <p:cNvSpPr txBox="1"/>
          <p:nvPr/>
        </p:nvSpPr>
        <p:spPr>
          <a:xfrm>
            <a:off x="6492694" y="4525161"/>
            <a:ext cx="3062860" cy="93617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u="none" cap="none" strike="noStrike">
                <a:solidFill>
                  <a:srgbClr val="37424A"/>
                </a:solidFill>
                <a:latin typeface="Arial"/>
                <a:ea typeface="Arial"/>
                <a:cs typeface="Arial"/>
                <a:sym typeface="Arial"/>
              </a:rPr>
              <a:t>CHOICE B</a:t>
            </a:r>
            <a:endParaRPr b="0" i="0" sz="1600" u="none" cap="none" strike="noStrike">
              <a:solidFill>
                <a:srgbClr val="37424A"/>
              </a:solidFill>
              <a:latin typeface="Arial"/>
              <a:ea typeface="Arial"/>
              <a:cs typeface="Arial"/>
              <a:sym typeface="Arial"/>
            </a:endParaRPr>
          </a:p>
          <a:p>
            <a:pPr indent="0" lvl="0" marL="0" marR="0" rtl="0" algn="ctr">
              <a:spcBef>
                <a:spcPts val="600"/>
              </a:spcBef>
              <a:spcAft>
                <a:spcPts val="0"/>
              </a:spcAft>
              <a:buNone/>
            </a:pPr>
            <a:r>
              <a:rPr b="0" i="0" lang="en-US" sz="1600" u="none" cap="none" strike="noStrike">
                <a:solidFill>
                  <a:schemeClr val="dk1"/>
                </a:solidFill>
                <a:latin typeface="Arial"/>
                <a:ea typeface="Arial"/>
                <a:cs typeface="Arial"/>
                <a:sym typeface="Arial"/>
              </a:rPr>
              <a:t>Talk to Jon another way</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6"/>
          <p:cNvSpPr txBox="1"/>
          <p:nvPr>
            <p:ph idx="12" type="sldNum"/>
          </p:nvPr>
        </p:nvSpPr>
        <p:spPr>
          <a:xfrm>
            <a:off x="5838933" y="6179788"/>
            <a:ext cx="396711" cy="377853"/>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fld id="{00000000-1234-1234-1234-123412341234}" type="slidenum">
              <a:rPr lang="en-US"/>
              <a:t>‹#›</a:t>
            </a:fld>
            <a:endParaRPr sz="800">
              <a:solidFill>
                <a:srgbClr val="A8B4BD"/>
              </a:solidFill>
            </a:endParaRPr>
          </a:p>
        </p:txBody>
      </p:sp>
      <p:sp>
        <p:nvSpPr>
          <p:cNvPr id="253" name="Google Shape;253;p36"/>
          <p:cNvSpPr/>
          <p:nvPr/>
        </p:nvSpPr>
        <p:spPr>
          <a:xfrm>
            <a:off x="1215342" y="1951672"/>
            <a:ext cx="9871643"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You realize that some ways of talking to Jon are better than others.  You go online and find various websites that give you ideas on how best to talk with your friend.  After researching and thinking about all this information …</a:t>
            </a:r>
            <a:endParaRPr b="0" i="0" sz="1800" u="none" cap="none" strike="noStrike">
              <a:solidFill>
                <a:schemeClr val="dk1"/>
              </a:solidFill>
              <a:latin typeface="Arial"/>
              <a:ea typeface="Arial"/>
              <a:cs typeface="Arial"/>
              <a:sym typeface="Arial"/>
            </a:endParaRPr>
          </a:p>
        </p:txBody>
      </p:sp>
      <p:sp>
        <p:nvSpPr>
          <p:cNvPr id="254" name="Google Shape;254;p36"/>
          <p:cNvSpPr txBox="1"/>
          <p:nvPr/>
        </p:nvSpPr>
        <p:spPr>
          <a:xfrm>
            <a:off x="1215342" y="3786497"/>
            <a:ext cx="9871643" cy="73866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dk1"/>
                </a:solidFill>
                <a:latin typeface="Arial"/>
                <a:ea typeface="Arial"/>
                <a:cs typeface="Arial"/>
                <a:sym typeface="Arial"/>
              </a:rPr>
              <a:t>What do you do?</a:t>
            </a:r>
            <a:endParaRPr b="0" i="0" sz="2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255" name="Google Shape;255;p36">
            <a:hlinkClick action="ppaction://hlinksldjump" r:id="rId3"/>
          </p:cNvPr>
          <p:cNvSpPr txBox="1"/>
          <p:nvPr/>
        </p:nvSpPr>
        <p:spPr>
          <a:xfrm>
            <a:off x="2636446" y="4525161"/>
            <a:ext cx="3062859" cy="93617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rPr b="1" i="0" lang="en-US" sz="1600" u="none" cap="none" strike="noStrike">
                <a:solidFill>
                  <a:schemeClr val="dk1"/>
                </a:solidFill>
                <a:latin typeface="Arial"/>
                <a:ea typeface="Arial"/>
                <a:cs typeface="Arial"/>
                <a:sym typeface="Arial"/>
              </a:rPr>
              <a:t>CHOICE A</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chemeClr val="dk1"/>
              </a:buClr>
              <a:buSzPts val="2400"/>
              <a:buFont typeface="Times New Roman"/>
              <a:buNone/>
            </a:pPr>
            <a:r>
              <a:rPr b="0" i="0" lang="en-US" sz="1600" u="none" cap="none" strike="noStrike">
                <a:solidFill>
                  <a:schemeClr val="dk1"/>
                </a:solidFill>
                <a:latin typeface="Arial"/>
                <a:ea typeface="Arial"/>
                <a:cs typeface="Arial"/>
                <a:sym typeface="Arial"/>
              </a:rPr>
              <a:t>Nothing</a:t>
            </a:r>
            <a:endParaRPr b="0" i="0" sz="1600" u="none" cap="none" strike="noStrike">
              <a:solidFill>
                <a:schemeClr val="dk1"/>
              </a:solidFill>
              <a:latin typeface="Arial"/>
              <a:ea typeface="Arial"/>
              <a:cs typeface="Arial"/>
              <a:sym typeface="Arial"/>
            </a:endParaRPr>
          </a:p>
        </p:txBody>
      </p:sp>
      <p:sp>
        <p:nvSpPr>
          <p:cNvPr id="256" name="Google Shape;256;p36">
            <a:hlinkClick action="ppaction://hlinksldjump" r:id="rId4"/>
          </p:cNvPr>
          <p:cNvSpPr txBox="1"/>
          <p:nvPr/>
        </p:nvSpPr>
        <p:spPr>
          <a:xfrm>
            <a:off x="6492694" y="4525161"/>
            <a:ext cx="3062860" cy="93617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u="none" cap="none" strike="noStrike">
                <a:solidFill>
                  <a:srgbClr val="37424A"/>
                </a:solidFill>
                <a:latin typeface="Arial"/>
                <a:ea typeface="Arial"/>
                <a:cs typeface="Arial"/>
                <a:sym typeface="Arial"/>
              </a:rPr>
              <a:t>CHOICE B</a:t>
            </a:r>
            <a:endParaRPr b="0" i="0" sz="1600" u="none" cap="none" strike="noStrike">
              <a:solidFill>
                <a:srgbClr val="37424A"/>
              </a:solidFill>
              <a:latin typeface="Arial"/>
              <a:ea typeface="Arial"/>
              <a:cs typeface="Arial"/>
              <a:sym typeface="Arial"/>
            </a:endParaRPr>
          </a:p>
          <a:p>
            <a:pPr indent="0" lvl="0" marL="0" marR="0" rtl="0" algn="ctr">
              <a:spcBef>
                <a:spcPts val="600"/>
              </a:spcBef>
              <a:spcAft>
                <a:spcPts val="0"/>
              </a:spcAft>
              <a:buNone/>
            </a:pPr>
            <a:r>
              <a:rPr b="0" i="0" lang="en-US" sz="1600" u="none" cap="none" strike="noStrike">
                <a:solidFill>
                  <a:schemeClr val="dk1"/>
                </a:solidFill>
                <a:latin typeface="Arial"/>
                <a:ea typeface="Arial"/>
                <a:cs typeface="Arial"/>
                <a:sym typeface="Arial"/>
              </a:rPr>
              <a:t>Talk to Jon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7"/>
          <p:cNvSpPr txBox="1"/>
          <p:nvPr>
            <p:ph idx="12" type="sldNum"/>
          </p:nvPr>
        </p:nvSpPr>
        <p:spPr>
          <a:xfrm>
            <a:off x="5838933" y="6179788"/>
            <a:ext cx="396711" cy="377853"/>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fld id="{00000000-1234-1234-1234-123412341234}" type="slidenum">
              <a:rPr lang="en-US"/>
              <a:t>‹#›</a:t>
            </a:fld>
            <a:endParaRPr sz="800">
              <a:solidFill>
                <a:srgbClr val="A8B4BD"/>
              </a:solidFill>
            </a:endParaRPr>
          </a:p>
        </p:txBody>
      </p:sp>
      <p:sp>
        <p:nvSpPr>
          <p:cNvPr id="262" name="Google Shape;262;p37"/>
          <p:cNvSpPr/>
          <p:nvPr/>
        </p:nvSpPr>
        <p:spPr>
          <a:xfrm>
            <a:off x="1215342" y="1951672"/>
            <a:ext cx="987164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Some ways are better than others when it comes to talking to your friend about this sensitive issue.</a:t>
            </a:r>
            <a:endParaRPr b="0" i="0" sz="1800" u="none" cap="none" strike="noStrike">
              <a:solidFill>
                <a:schemeClr val="dk1"/>
              </a:solidFill>
              <a:latin typeface="Arial"/>
              <a:ea typeface="Arial"/>
              <a:cs typeface="Arial"/>
              <a:sym typeface="Arial"/>
            </a:endParaRPr>
          </a:p>
        </p:txBody>
      </p:sp>
      <p:sp>
        <p:nvSpPr>
          <p:cNvPr id="263" name="Google Shape;263;p37">
            <a:hlinkClick action="ppaction://hlinksldjump" r:id="rId3"/>
          </p:cNvPr>
          <p:cNvSpPr txBox="1"/>
          <p:nvPr/>
        </p:nvSpPr>
        <p:spPr>
          <a:xfrm>
            <a:off x="2776073" y="3715934"/>
            <a:ext cx="3062859" cy="93617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rPr b="1" i="0" lang="en-US" sz="1600" u="none" cap="none" strike="noStrike">
                <a:solidFill>
                  <a:schemeClr val="dk1"/>
                </a:solidFill>
                <a:latin typeface="Arial"/>
                <a:ea typeface="Arial"/>
                <a:cs typeface="Arial"/>
                <a:sym typeface="Arial"/>
              </a:rPr>
              <a:t>CHOICE A</a:t>
            </a:r>
            <a:endParaRPr b="0" i="0" sz="1600" u="none" cap="none" strike="noStrike">
              <a:solidFill>
                <a:schemeClr val="dk1"/>
              </a:solidFill>
              <a:latin typeface="Arial"/>
              <a:ea typeface="Arial"/>
              <a:cs typeface="Arial"/>
              <a:sym typeface="Arial"/>
            </a:endParaRPr>
          </a:p>
          <a:p>
            <a:pPr indent="0" lvl="0" marL="0" marR="0" rtl="0" algn="ctr">
              <a:spcBef>
                <a:spcPts val="600"/>
              </a:spcBef>
              <a:spcAft>
                <a:spcPts val="0"/>
              </a:spcAft>
              <a:buNone/>
            </a:pPr>
            <a:r>
              <a:rPr b="0" i="0" lang="en-US" sz="1600" u="none" cap="none" strike="noStrike">
                <a:solidFill>
                  <a:schemeClr val="dk1"/>
                </a:solidFill>
                <a:latin typeface="Arial"/>
                <a:ea typeface="Arial"/>
                <a:cs typeface="Arial"/>
                <a:sym typeface="Arial"/>
              </a:rPr>
              <a:t>Talk to Jon in the restroom in front of other friends</a:t>
            </a:r>
            <a:endParaRPr/>
          </a:p>
        </p:txBody>
      </p:sp>
      <p:sp>
        <p:nvSpPr>
          <p:cNvPr id="264" name="Google Shape;264;p37">
            <a:hlinkClick action="ppaction://hlinksldjump" r:id="rId4"/>
          </p:cNvPr>
          <p:cNvSpPr txBox="1"/>
          <p:nvPr/>
        </p:nvSpPr>
        <p:spPr>
          <a:xfrm>
            <a:off x="6264945" y="3715934"/>
            <a:ext cx="3062860" cy="936171"/>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u="none" cap="none" strike="noStrike">
                <a:solidFill>
                  <a:srgbClr val="37424A"/>
                </a:solidFill>
                <a:latin typeface="Arial"/>
                <a:ea typeface="Arial"/>
                <a:cs typeface="Arial"/>
                <a:sym typeface="Arial"/>
              </a:rPr>
              <a:t>CHOICE B</a:t>
            </a:r>
            <a:endParaRPr b="0" i="0" sz="1600" u="none" cap="none" strike="noStrike">
              <a:solidFill>
                <a:srgbClr val="37424A"/>
              </a:solidFill>
              <a:latin typeface="Arial"/>
              <a:ea typeface="Arial"/>
              <a:cs typeface="Arial"/>
              <a:sym typeface="Arial"/>
            </a:endParaRPr>
          </a:p>
          <a:p>
            <a:pPr indent="0" lvl="0" marL="0" marR="0" rtl="0" algn="ctr">
              <a:spcBef>
                <a:spcPts val="600"/>
              </a:spcBef>
              <a:spcAft>
                <a:spcPts val="0"/>
              </a:spcAft>
              <a:buNone/>
            </a:pPr>
            <a:r>
              <a:rPr b="0" i="0" lang="en-US" sz="1600" u="none" cap="none" strike="noStrike">
                <a:solidFill>
                  <a:schemeClr val="dk1"/>
                </a:solidFill>
                <a:latin typeface="Times New Roman"/>
                <a:ea typeface="Times New Roman"/>
                <a:cs typeface="Times New Roman"/>
                <a:sym typeface="Times New Roman"/>
              </a:rPr>
              <a:t>Plan a time to meet with Jon privately</a:t>
            </a:r>
            <a:endParaRPr b="0" i="0" sz="1600" u="none" cap="none" strike="noStrike">
              <a:solidFill>
                <a:schemeClr val="dk1"/>
              </a:solidFill>
              <a:latin typeface="Arial"/>
              <a:ea typeface="Arial"/>
              <a:cs typeface="Arial"/>
              <a:sym typeface="Arial"/>
            </a:endParaRPr>
          </a:p>
        </p:txBody>
      </p:sp>
      <p:sp>
        <p:nvSpPr>
          <p:cNvPr id="265" name="Google Shape;265;p37">
            <a:hlinkClick action="ppaction://hlinksldjump" r:id="rId5"/>
          </p:cNvPr>
          <p:cNvSpPr txBox="1"/>
          <p:nvPr/>
        </p:nvSpPr>
        <p:spPr>
          <a:xfrm>
            <a:off x="2776073" y="4964497"/>
            <a:ext cx="3062860" cy="93617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u="none" cap="none" strike="noStrike">
                <a:solidFill>
                  <a:srgbClr val="37424A"/>
                </a:solidFill>
                <a:latin typeface="Arial"/>
                <a:ea typeface="Arial"/>
                <a:cs typeface="Arial"/>
                <a:sym typeface="Arial"/>
              </a:rPr>
              <a:t>CHOICE C</a:t>
            </a:r>
            <a:endParaRPr b="0" i="0" sz="1600" u="none" cap="none" strike="noStrike">
              <a:solidFill>
                <a:srgbClr val="37424A"/>
              </a:solidFill>
              <a:latin typeface="Arial"/>
              <a:ea typeface="Arial"/>
              <a:cs typeface="Arial"/>
              <a:sym typeface="Arial"/>
            </a:endParaRPr>
          </a:p>
          <a:p>
            <a:pPr indent="0" lvl="0" marL="0" marR="0" rtl="0" algn="ctr">
              <a:spcBef>
                <a:spcPts val="600"/>
              </a:spcBef>
              <a:spcAft>
                <a:spcPts val="0"/>
              </a:spcAft>
              <a:buNone/>
            </a:pPr>
            <a:r>
              <a:rPr b="0" i="0" lang="en-US" sz="1600" u="none" cap="none" strike="noStrike">
                <a:solidFill>
                  <a:schemeClr val="dk1"/>
                </a:solidFill>
                <a:latin typeface="Arial"/>
                <a:ea typeface="Arial"/>
                <a:cs typeface="Arial"/>
                <a:sym typeface="Arial"/>
              </a:rPr>
              <a:t>Write Jon a hand-written note</a:t>
            </a:r>
            <a:endParaRPr/>
          </a:p>
        </p:txBody>
      </p:sp>
      <p:sp>
        <p:nvSpPr>
          <p:cNvPr id="266" name="Google Shape;266;p37"/>
          <p:cNvSpPr txBox="1"/>
          <p:nvPr/>
        </p:nvSpPr>
        <p:spPr>
          <a:xfrm>
            <a:off x="1215342" y="2959772"/>
            <a:ext cx="9871643" cy="73866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dk1"/>
                </a:solidFill>
                <a:latin typeface="Arial"/>
                <a:ea typeface="Arial"/>
                <a:cs typeface="Arial"/>
                <a:sym typeface="Arial"/>
              </a:rPr>
              <a:t>What do you do?</a:t>
            </a:r>
            <a:endParaRPr b="0" i="0" sz="2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267" name="Google Shape;267;p37">
            <a:hlinkClick action="ppaction://hlinksldjump" r:id="rId6"/>
          </p:cNvPr>
          <p:cNvSpPr txBox="1"/>
          <p:nvPr/>
        </p:nvSpPr>
        <p:spPr>
          <a:xfrm>
            <a:off x="6264945" y="4964497"/>
            <a:ext cx="3062860" cy="93617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u="none" cap="none" strike="noStrike">
                <a:solidFill>
                  <a:srgbClr val="37424A"/>
                </a:solidFill>
                <a:latin typeface="Arial"/>
                <a:ea typeface="Arial"/>
                <a:cs typeface="Arial"/>
                <a:sym typeface="Arial"/>
              </a:rPr>
              <a:t>CHOICE D</a:t>
            </a:r>
            <a:endParaRPr b="0" i="0" sz="1600" u="none" cap="none" strike="noStrike">
              <a:solidFill>
                <a:srgbClr val="37424A"/>
              </a:solidFill>
              <a:latin typeface="Arial"/>
              <a:ea typeface="Arial"/>
              <a:cs typeface="Arial"/>
              <a:sym typeface="Arial"/>
            </a:endParaRPr>
          </a:p>
          <a:p>
            <a:pPr indent="0" lvl="0" marL="0" marR="0" rtl="0" algn="ctr">
              <a:spcBef>
                <a:spcPts val="600"/>
              </a:spcBef>
              <a:spcAft>
                <a:spcPts val="0"/>
              </a:spcAft>
              <a:buNone/>
            </a:pPr>
            <a:r>
              <a:rPr b="0" i="0" lang="en-US" sz="1600" u="none" cap="none" strike="noStrike">
                <a:solidFill>
                  <a:schemeClr val="dk1"/>
                </a:solidFill>
                <a:latin typeface="Arial"/>
                <a:ea typeface="Arial"/>
                <a:cs typeface="Arial"/>
                <a:sym typeface="Arial"/>
              </a:rPr>
              <a:t>Send Jon an email</a:t>
            </a:r>
            <a:endParaRPr/>
          </a:p>
        </p:txBody>
      </p:sp>
      <p:grpSp>
        <p:nvGrpSpPr>
          <p:cNvPr id="268" name="Google Shape;268;p37"/>
          <p:cNvGrpSpPr/>
          <p:nvPr/>
        </p:nvGrpSpPr>
        <p:grpSpPr>
          <a:xfrm>
            <a:off x="2776074" y="3587065"/>
            <a:ext cx="3150982" cy="1183988"/>
            <a:chOff x="609600" y="2667000"/>
            <a:chExt cx="3810000" cy="1905000"/>
          </a:xfrm>
        </p:grpSpPr>
        <p:cxnSp>
          <p:nvCxnSpPr>
            <p:cNvPr id="269" name="Google Shape;269;p37"/>
            <p:cNvCxnSpPr/>
            <p:nvPr/>
          </p:nvCxnSpPr>
          <p:spPr>
            <a:xfrm>
              <a:off x="609600" y="2667000"/>
              <a:ext cx="3733800" cy="1828800"/>
            </a:xfrm>
            <a:prstGeom prst="straightConnector1">
              <a:avLst/>
            </a:prstGeom>
            <a:noFill/>
            <a:ln cap="flat" cmpd="sng" w="28575">
              <a:solidFill>
                <a:schemeClr val="dk1"/>
              </a:solidFill>
              <a:prstDash val="solid"/>
              <a:miter lim="800000"/>
              <a:headEnd len="sm" w="sm" type="none"/>
              <a:tailEnd len="sm" w="sm" type="none"/>
            </a:ln>
          </p:spPr>
        </p:cxnSp>
        <p:cxnSp>
          <p:nvCxnSpPr>
            <p:cNvPr id="270" name="Google Shape;270;p37"/>
            <p:cNvCxnSpPr/>
            <p:nvPr/>
          </p:nvCxnSpPr>
          <p:spPr>
            <a:xfrm flipH="1" rot="10800000">
              <a:off x="609600" y="2667000"/>
              <a:ext cx="3810000" cy="1905000"/>
            </a:xfrm>
            <a:prstGeom prst="straightConnector1">
              <a:avLst/>
            </a:prstGeom>
            <a:noFill/>
            <a:ln cap="flat" cmpd="sng" w="28575">
              <a:solidFill>
                <a:schemeClr val="dk1"/>
              </a:solidFill>
              <a:prstDash val="solid"/>
              <a:miter lim="800000"/>
              <a:headEnd len="sm" w="sm" type="none"/>
              <a:tailEnd len="sm" w="sm" type="none"/>
            </a:ln>
          </p:spPr>
        </p:cxn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8"/>
          <p:cNvSpPr txBox="1"/>
          <p:nvPr>
            <p:ph idx="12" type="sldNum"/>
          </p:nvPr>
        </p:nvSpPr>
        <p:spPr>
          <a:xfrm>
            <a:off x="5838933" y="6179788"/>
            <a:ext cx="396711" cy="377853"/>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fld id="{00000000-1234-1234-1234-123412341234}" type="slidenum">
              <a:rPr lang="en-US"/>
              <a:t>‹#›</a:t>
            </a:fld>
            <a:endParaRPr sz="800">
              <a:solidFill>
                <a:srgbClr val="A8B4BD"/>
              </a:solidFill>
            </a:endParaRPr>
          </a:p>
        </p:txBody>
      </p:sp>
      <p:sp>
        <p:nvSpPr>
          <p:cNvPr id="276" name="Google Shape;276;p38"/>
          <p:cNvSpPr/>
          <p:nvPr/>
        </p:nvSpPr>
        <p:spPr>
          <a:xfrm>
            <a:off x="1360146" y="1951672"/>
            <a:ext cx="9471708"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Jon will probably not go ahead and get help, because it will be hard to admit he has a problem to a stranger and/or counselor.  He could continue in the downward spiral of his addiction.</a:t>
            </a:r>
            <a:endParaRPr b="0" i="0" sz="1800" u="none" cap="none" strike="noStrike">
              <a:solidFill>
                <a:schemeClr val="dk1"/>
              </a:solidFill>
              <a:latin typeface="Arial"/>
              <a:ea typeface="Arial"/>
              <a:cs typeface="Arial"/>
              <a:sym typeface="Arial"/>
            </a:endParaRPr>
          </a:p>
        </p:txBody>
      </p:sp>
      <p:sp>
        <p:nvSpPr>
          <p:cNvPr id="277" name="Google Shape;277;p38">
            <a:hlinkClick action="ppaction://hlinksldjump" r:id="rId3"/>
          </p:cNvPr>
          <p:cNvSpPr txBox="1"/>
          <p:nvPr/>
        </p:nvSpPr>
        <p:spPr>
          <a:xfrm>
            <a:off x="4208232" y="4894493"/>
            <a:ext cx="3658111" cy="56683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600"/>
              </a:spcAft>
              <a:buNone/>
            </a:pPr>
            <a:r>
              <a:rPr b="1" i="0" lang="en-US" sz="1600" u="none" cap="none" strike="noStrike">
                <a:solidFill>
                  <a:schemeClr val="dk1"/>
                </a:solidFill>
                <a:latin typeface="Arial"/>
                <a:ea typeface="Arial"/>
                <a:cs typeface="Arial"/>
                <a:sym typeface="Arial"/>
              </a:rPr>
              <a:t>Downward spiral of addiction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9"/>
          <p:cNvSpPr txBox="1"/>
          <p:nvPr>
            <p:ph idx="12" type="sldNum"/>
          </p:nvPr>
        </p:nvSpPr>
        <p:spPr>
          <a:xfrm>
            <a:off x="5838933" y="6179788"/>
            <a:ext cx="396711" cy="377853"/>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fld id="{00000000-1234-1234-1234-123412341234}" type="slidenum">
              <a:rPr lang="en-US"/>
              <a:t>‹#›</a:t>
            </a:fld>
            <a:endParaRPr sz="800">
              <a:solidFill>
                <a:srgbClr val="A8B4BD"/>
              </a:solidFill>
            </a:endParaRPr>
          </a:p>
        </p:txBody>
      </p:sp>
      <p:sp>
        <p:nvSpPr>
          <p:cNvPr id="283" name="Google Shape;283;p39"/>
          <p:cNvSpPr/>
          <p:nvPr/>
        </p:nvSpPr>
        <p:spPr>
          <a:xfrm>
            <a:off x="1215342" y="1951672"/>
            <a:ext cx="9871643"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You decide to talk with Jon in person and let him know you want to help him any way you can.  Once the two of you are alone, you tell him how worried you are about what is happening and that you’ve talked with a trusted adult who also will help.  You want him to know that you think he’s really a great guy but all the drugs seem to have changed him. </a:t>
            </a:r>
            <a:endParaRPr b="0" i="0" sz="1800" u="none" cap="none" strike="noStrike">
              <a:solidFill>
                <a:schemeClr val="dk1"/>
              </a:solidFill>
              <a:latin typeface="Arial"/>
              <a:ea typeface="Arial"/>
              <a:cs typeface="Arial"/>
              <a:sym typeface="Arial"/>
            </a:endParaRPr>
          </a:p>
        </p:txBody>
      </p:sp>
      <p:sp>
        <p:nvSpPr>
          <p:cNvPr id="284" name="Google Shape;284;p39">
            <a:hlinkClick action="ppaction://hlinksldjump" r:id="rId3"/>
          </p:cNvPr>
          <p:cNvSpPr txBox="1"/>
          <p:nvPr/>
        </p:nvSpPr>
        <p:spPr>
          <a:xfrm>
            <a:off x="2636446" y="4525161"/>
            <a:ext cx="3062859" cy="93617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rPr b="1" i="0" lang="en-US" sz="1600" u="none" cap="none" strike="noStrike">
                <a:solidFill>
                  <a:schemeClr val="dk1"/>
                </a:solidFill>
                <a:latin typeface="Arial"/>
                <a:ea typeface="Arial"/>
                <a:cs typeface="Arial"/>
                <a:sym typeface="Arial"/>
              </a:rPr>
              <a:t>CHOICE A</a:t>
            </a:r>
            <a:endParaRPr b="0" i="0" sz="1600" u="none" cap="none" strike="noStrike">
              <a:solidFill>
                <a:schemeClr val="dk1"/>
              </a:solidFill>
              <a:latin typeface="Arial"/>
              <a:ea typeface="Arial"/>
              <a:cs typeface="Arial"/>
              <a:sym typeface="Arial"/>
            </a:endParaRPr>
          </a:p>
          <a:p>
            <a:pPr indent="0" lvl="0" marL="0" marR="0" rtl="0" algn="ctr">
              <a:spcBef>
                <a:spcPts val="600"/>
              </a:spcBef>
              <a:spcAft>
                <a:spcPts val="0"/>
              </a:spcAft>
              <a:buNone/>
            </a:pPr>
            <a:r>
              <a:rPr b="0" i="0" lang="en-US" sz="1600" u="none" cap="none" strike="noStrike">
                <a:solidFill>
                  <a:schemeClr val="dk1"/>
                </a:solidFill>
                <a:latin typeface="Arial"/>
                <a:ea typeface="Arial"/>
                <a:cs typeface="Arial"/>
                <a:sym typeface="Arial"/>
              </a:rPr>
              <a:t>Jon finds a counselor </a:t>
            </a:r>
            <a:br>
              <a:rPr b="0" i="0" lang="en-US" sz="1600" u="none" cap="none" strike="noStrike">
                <a:solidFill>
                  <a:schemeClr val="dk1"/>
                </a:solidFill>
                <a:latin typeface="Arial"/>
                <a:ea typeface="Arial"/>
                <a:cs typeface="Arial"/>
                <a:sym typeface="Arial"/>
              </a:rPr>
            </a:br>
            <a:r>
              <a:rPr b="0" i="0" lang="en-US" sz="1600" u="none" cap="none" strike="noStrike">
                <a:solidFill>
                  <a:schemeClr val="dk1"/>
                </a:solidFill>
                <a:latin typeface="Arial"/>
                <a:ea typeface="Arial"/>
                <a:cs typeface="Arial"/>
                <a:sym typeface="Arial"/>
              </a:rPr>
              <a:t>on his own</a:t>
            </a:r>
            <a:endParaRPr/>
          </a:p>
        </p:txBody>
      </p:sp>
      <p:sp>
        <p:nvSpPr>
          <p:cNvPr id="285" name="Google Shape;285;p39">
            <a:hlinkClick action="ppaction://hlinksldjump" r:id="rId4"/>
          </p:cNvPr>
          <p:cNvSpPr txBox="1"/>
          <p:nvPr/>
        </p:nvSpPr>
        <p:spPr>
          <a:xfrm>
            <a:off x="6492694" y="4525161"/>
            <a:ext cx="3062860" cy="93617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u="none" cap="none" strike="noStrike">
                <a:solidFill>
                  <a:srgbClr val="37424A"/>
                </a:solidFill>
                <a:latin typeface="Arial"/>
                <a:ea typeface="Arial"/>
                <a:cs typeface="Arial"/>
                <a:sym typeface="Arial"/>
              </a:rPr>
              <a:t>CHOICE B</a:t>
            </a:r>
            <a:endParaRPr b="0" i="0" sz="1600" u="none" cap="none" strike="noStrike">
              <a:solidFill>
                <a:srgbClr val="37424A"/>
              </a:solidFill>
              <a:latin typeface="Arial"/>
              <a:ea typeface="Arial"/>
              <a:cs typeface="Arial"/>
              <a:sym typeface="Arial"/>
            </a:endParaRPr>
          </a:p>
          <a:p>
            <a:pPr indent="0" lvl="0" marL="0" marR="0" rtl="0" algn="ctr">
              <a:spcBef>
                <a:spcPts val="600"/>
              </a:spcBef>
              <a:spcAft>
                <a:spcPts val="0"/>
              </a:spcAft>
              <a:buNone/>
            </a:pPr>
            <a:r>
              <a:rPr b="0" i="0" lang="en-US" sz="1600" u="none" cap="none" strike="noStrike">
                <a:solidFill>
                  <a:schemeClr val="dk1"/>
                </a:solidFill>
                <a:latin typeface="Arial"/>
                <a:ea typeface="Arial"/>
                <a:cs typeface="Arial"/>
                <a:sym typeface="Arial"/>
              </a:rPr>
              <a:t>Together you find Jon a counselor to talk to</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0"/>
          <p:cNvSpPr txBox="1"/>
          <p:nvPr>
            <p:ph idx="12" type="sldNum"/>
          </p:nvPr>
        </p:nvSpPr>
        <p:spPr>
          <a:xfrm>
            <a:off x="5838933" y="6179788"/>
            <a:ext cx="396711" cy="377853"/>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fld id="{00000000-1234-1234-1234-123412341234}" type="slidenum">
              <a:rPr lang="en-US"/>
              <a:t>‹#›</a:t>
            </a:fld>
            <a:endParaRPr sz="800">
              <a:solidFill>
                <a:srgbClr val="A8B4BD"/>
              </a:solidFill>
            </a:endParaRPr>
          </a:p>
        </p:txBody>
      </p:sp>
      <p:sp>
        <p:nvSpPr>
          <p:cNvPr id="291" name="Google Shape;291;p40"/>
          <p:cNvSpPr/>
          <p:nvPr/>
        </p:nvSpPr>
        <p:spPr>
          <a:xfrm>
            <a:off x="1215342" y="1951672"/>
            <a:ext cx="987164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The trusted adult talks with Jon and his parents.   The trusted adult encourages you to talk to Jon as well.</a:t>
            </a:r>
            <a:endParaRPr b="0" i="0" sz="1800" u="none" cap="none" strike="noStrike">
              <a:solidFill>
                <a:schemeClr val="dk1"/>
              </a:solidFill>
              <a:latin typeface="Arial"/>
              <a:ea typeface="Arial"/>
              <a:cs typeface="Arial"/>
              <a:sym typeface="Arial"/>
            </a:endParaRPr>
          </a:p>
        </p:txBody>
      </p:sp>
      <p:sp>
        <p:nvSpPr>
          <p:cNvPr id="292" name="Google Shape;292;p40"/>
          <p:cNvSpPr txBox="1"/>
          <p:nvPr/>
        </p:nvSpPr>
        <p:spPr>
          <a:xfrm>
            <a:off x="1215342" y="3786497"/>
            <a:ext cx="9871643" cy="73866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dk1"/>
                </a:solidFill>
                <a:latin typeface="Arial"/>
                <a:ea typeface="Arial"/>
                <a:cs typeface="Arial"/>
                <a:sym typeface="Arial"/>
              </a:rPr>
              <a:t>What do you do?</a:t>
            </a:r>
            <a:endParaRPr b="0" i="0" sz="2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293" name="Google Shape;293;p40">
            <a:hlinkClick action="ppaction://hlinksldjump" r:id="rId3"/>
          </p:cNvPr>
          <p:cNvSpPr txBox="1"/>
          <p:nvPr/>
        </p:nvSpPr>
        <p:spPr>
          <a:xfrm>
            <a:off x="2636446" y="4525161"/>
            <a:ext cx="3062859" cy="93617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rPr b="1" i="0" lang="en-US" sz="1600" u="none" cap="none" strike="noStrike">
                <a:solidFill>
                  <a:schemeClr val="dk1"/>
                </a:solidFill>
                <a:latin typeface="Arial"/>
                <a:ea typeface="Arial"/>
                <a:cs typeface="Arial"/>
                <a:sym typeface="Arial"/>
              </a:rPr>
              <a:t>CHOICE A</a:t>
            </a:r>
            <a:endParaRPr b="0" i="0" sz="1600" u="none" cap="none" strike="noStrike">
              <a:solidFill>
                <a:schemeClr val="dk1"/>
              </a:solidFill>
              <a:latin typeface="Arial"/>
              <a:ea typeface="Arial"/>
              <a:cs typeface="Arial"/>
              <a:sym typeface="Arial"/>
            </a:endParaRPr>
          </a:p>
          <a:p>
            <a:pPr indent="0" lvl="0" marL="0" marR="0" rtl="0" algn="ctr">
              <a:spcBef>
                <a:spcPts val="600"/>
              </a:spcBef>
              <a:spcAft>
                <a:spcPts val="0"/>
              </a:spcAft>
              <a:buNone/>
            </a:pPr>
            <a:r>
              <a:rPr b="0" i="0" lang="en-US" sz="1600" u="none" cap="none" strike="noStrike">
                <a:solidFill>
                  <a:schemeClr val="dk1"/>
                </a:solidFill>
                <a:latin typeface="Arial"/>
                <a:ea typeface="Arial"/>
                <a:cs typeface="Arial"/>
                <a:sym typeface="Arial"/>
              </a:rPr>
              <a:t>Talk to Jon</a:t>
            </a:r>
            <a:endParaRPr/>
          </a:p>
        </p:txBody>
      </p:sp>
      <p:sp>
        <p:nvSpPr>
          <p:cNvPr id="294" name="Google Shape;294;p40">
            <a:hlinkClick action="ppaction://hlinksldjump" r:id="rId4"/>
          </p:cNvPr>
          <p:cNvSpPr txBox="1"/>
          <p:nvPr/>
        </p:nvSpPr>
        <p:spPr>
          <a:xfrm>
            <a:off x="6492694" y="4525161"/>
            <a:ext cx="3062860" cy="93617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u="none" cap="none" strike="noStrike">
                <a:solidFill>
                  <a:srgbClr val="37424A"/>
                </a:solidFill>
                <a:latin typeface="Arial"/>
                <a:ea typeface="Arial"/>
                <a:cs typeface="Arial"/>
                <a:sym typeface="Arial"/>
              </a:rPr>
              <a:t>CHOICE B</a:t>
            </a:r>
            <a:endParaRPr b="0" i="0" sz="1600" u="none" cap="none" strike="noStrike">
              <a:solidFill>
                <a:srgbClr val="37424A"/>
              </a:solidFill>
              <a:latin typeface="Arial"/>
              <a:ea typeface="Arial"/>
              <a:cs typeface="Arial"/>
              <a:sym typeface="Arial"/>
            </a:endParaRPr>
          </a:p>
          <a:p>
            <a:pPr indent="0" lvl="0" marL="0" marR="0" rtl="0" algn="ctr">
              <a:spcBef>
                <a:spcPts val="600"/>
              </a:spcBef>
              <a:spcAft>
                <a:spcPts val="0"/>
              </a:spcAft>
              <a:buNone/>
            </a:pPr>
            <a:r>
              <a:rPr b="0" i="0" lang="en-US" sz="1600" u="none" cap="none" strike="noStrike">
                <a:solidFill>
                  <a:schemeClr val="dk1"/>
                </a:solidFill>
                <a:latin typeface="Arial"/>
                <a:ea typeface="Arial"/>
                <a:cs typeface="Arial"/>
                <a:sym typeface="Arial"/>
              </a:rPr>
              <a:t>Decide to let the adult help Jon.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1"/>
          <p:cNvSpPr txBox="1"/>
          <p:nvPr>
            <p:ph idx="12" type="sldNum"/>
          </p:nvPr>
        </p:nvSpPr>
        <p:spPr>
          <a:xfrm>
            <a:off x="5838933" y="6179788"/>
            <a:ext cx="396711" cy="377853"/>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fld id="{00000000-1234-1234-1234-123412341234}" type="slidenum">
              <a:rPr lang="en-US"/>
              <a:t>‹#›</a:t>
            </a:fld>
            <a:endParaRPr sz="800">
              <a:solidFill>
                <a:srgbClr val="A8B4BD"/>
              </a:solidFill>
            </a:endParaRPr>
          </a:p>
        </p:txBody>
      </p:sp>
      <p:sp>
        <p:nvSpPr>
          <p:cNvPr id="300" name="Google Shape;300;p41"/>
          <p:cNvSpPr/>
          <p:nvPr/>
        </p:nvSpPr>
        <p:spPr>
          <a:xfrm>
            <a:off x="1360146" y="1951672"/>
            <a:ext cx="9471708"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Although you may not decide to talk with Jon yourself, you’ve made an important step in the right direction by talking to someone who can help Jon.</a:t>
            </a:r>
            <a:endParaRPr b="0" i="0" sz="1800" u="none" cap="none" strike="noStrike">
              <a:solidFill>
                <a:schemeClr val="dk1"/>
              </a:solidFill>
              <a:latin typeface="Arial"/>
              <a:ea typeface="Arial"/>
              <a:cs typeface="Arial"/>
              <a:sym typeface="Arial"/>
            </a:endParaRPr>
          </a:p>
        </p:txBody>
      </p:sp>
      <p:sp>
        <p:nvSpPr>
          <p:cNvPr id="301" name="Google Shape;301;p41">
            <a:hlinkClick action="ppaction://hlinksldjump" r:id="rId3"/>
          </p:cNvPr>
          <p:cNvSpPr txBox="1"/>
          <p:nvPr/>
        </p:nvSpPr>
        <p:spPr>
          <a:xfrm>
            <a:off x="5289946" y="4894493"/>
            <a:ext cx="1494683" cy="56683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600"/>
              </a:spcAft>
              <a:buClr>
                <a:schemeClr val="dk1"/>
              </a:buClr>
              <a:buSzPts val="2400"/>
              <a:buFont typeface="Times New Roman"/>
              <a:buNone/>
            </a:pPr>
            <a:r>
              <a:rPr b="1" i="0" lang="en-US" sz="1600" u="none" cap="none" strike="noStrike">
                <a:solidFill>
                  <a:schemeClr val="dk1"/>
                </a:solidFill>
                <a:latin typeface="Arial"/>
                <a:ea typeface="Arial"/>
                <a:cs typeface="Arial"/>
                <a:sym typeface="Arial"/>
              </a:rPr>
              <a:t>Thank you!</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2"/>
          <p:cNvSpPr txBox="1"/>
          <p:nvPr>
            <p:ph idx="12" type="sldNum"/>
          </p:nvPr>
        </p:nvSpPr>
        <p:spPr>
          <a:xfrm>
            <a:off x="5838933" y="6179788"/>
            <a:ext cx="396711" cy="377853"/>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fld id="{00000000-1234-1234-1234-123412341234}" type="slidenum">
              <a:rPr lang="en-US"/>
              <a:t>‹#›</a:t>
            </a:fld>
            <a:endParaRPr sz="800">
              <a:solidFill>
                <a:srgbClr val="A8B4BD"/>
              </a:solidFill>
            </a:endParaRPr>
          </a:p>
        </p:txBody>
      </p:sp>
      <p:sp>
        <p:nvSpPr>
          <p:cNvPr id="307" name="Google Shape;307;p42">
            <a:hlinkClick action="ppaction://hlinksldjump" r:id="rId3"/>
          </p:cNvPr>
          <p:cNvSpPr txBox="1"/>
          <p:nvPr/>
        </p:nvSpPr>
        <p:spPr>
          <a:xfrm>
            <a:off x="5289946" y="4118886"/>
            <a:ext cx="1494683" cy="56683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600"/>
              </a:spcAft>
              <a:buClr>
                <a:schemeClr val="dk1"/>
              </a:buClr>
              <a:buSzPts val="2400"/>
              <a:buFont typeface="Times New Roman"/>
              <a:buNone/>
            </a:pPr>
            <a:r>
              <a:rPr b="1" i="0" lang="en-US" sz="1600" u="none" cap="none" strike="noStrike">
                <a:solidFill>
                  <a:schemeClr val="dk1"/>
                </a:solidFill>
                <a:latin typeface="Arial"/>
                <a:ea typeface="Arial"/>
                <a:cs typeface="Arial"/>
                <a:sym typeface="Arial"/>
              </a:rPr>
              <a:t>Home</a:t>
            </a:r>
            <a:endParaRPr b="0" i="0" sz="1600" u="none" cap="none" strike="noStrike">
              <a:solidFill>
                <a:schemeClr val="dk1"/>
              </a:solidFill>
              <a:latin typeface="Arial"/>
              <a:ea typeface="Arial"/>
              <a:cs typeface="Arial"/>
              <a:sym typeface="Arial"/>
            </a:endParaRPr>
          </a:p>
        </p:txBody>
      </p:sp>
      <p:sp>
        <p:nvSpPr>
          <p:cNvPr id="308" name="Google Shape;308;p42"/>
          <p:cNvSpPr txBox="1"/>
          <p:nvPr/>
        </p:nvSpPr>
        <p:spPr>
          <a:xfrm>
            <a:off x="2293393" y="2765961"/>
            <a:ext cx="7487787" cy="110799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dk1"/>
                </a:solidFill>
                <a:latin typeface="Arial"/>
                <a:ea typeface="Arial"/>
                <a:cs typeface="Arial"/>
                <a:sym typeface="Arial"/>
              </a:rPr>
              <a:t>Jon thanks you, his friend, for having the courage to help change his life for the better.</a:t>
            </a:r>
            <a:endParaRPr/>
          </a:p>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3"/>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Steps For Helping A Friend Out</a:t>
            </a:r>
            <a:endParaRPr b="1"/>
          </a:p>
        </p:txBody>
      </p:sp>
      <p:sp>
        <p:nvSpPr>
          <p:cNvPr id="314" name="Google Shape;314;p43"/>
          <p:cNvSpPr/>
          <p:nvPr/>
        </p:nvSpPr>
        <p:spPr>
          <a:xfrm>
            <a:off x="3607050" y="1400375"/>
            <a:ext cx="4977900" cy="5096100"/>
          </a:xfrm>
          <a:prstGeom prst="rect">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5" name="Google Shape;315;p43"/>
          <p:cNvPicPr preferRelativeResize="0"/>
          <p:nvPr/>
        </p:nvPicPr>
        <p:blipFill>
          <a:blip r:embed="rId3">
            <a:alphaModFix/>
          </a:blip>
          <a:stretch>
            <a:fillRect/>
          </a:stretch>
        </p:blipFill>
        <p:spPr>
          <a:xfrm>
            <a:off x="3800488" y="1566875"/>
            <a:ext cx="4591024" cy="4763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4-H Pledge</a:t>
            </a:r>
            <a:endParaRPr/>
          </a:p>
        </p:txBody>
      </p:sp>
      <p:sp>
        <p:nvSpPr>
          <p:cNvPr id="83" name="Google Shape;83;p17"/>
          <p:cNvSpPr txBox="1"/>
          <p:nvPr>
            <p:ph idx="1" type="body"/>
          </p:nvPr>
        </p:nvSpPr>
        <p:spPr>
          <a:xfrm>
            <a:off x="838200" y="1825625"/>
            <a:ext cx="6345300" cy="3877800"/>
          </a:xfrm>
          <a:prstGeom prst="rect">
            <a:avLst/>
          </a:prstGeom>
        </p:spPr>
        <p:txBody>
          <a:bodyPr anchorCtr="0" anchor="t" bIns="45700" lIns="91425" spcFirstLastPara="1" rIns="91425" wrap="square" tIns="45700">
            <a:noAutofit/>
          </a:bodyPr>
          <a:lstStyle/>
          <a:p>
            <a:pPr indent="0" lvl="0" marL="0" rtl="0" algn="l">
              <a:lnSpc>
                <a:spcPct val="115000"/>
              </a:lnSpc>
              <a:spcBef>
                <a:spcPts val="50"/>
              </a:spcBef>
              <a:spcAft>
                <a:spcPts val="0"/>
              </a:spcAft>
              <a:buClr>
                <a:schemeClr val="dk1"/>
              </a:buClr>
              <a:buSzPts val="1100"/>
              <a:buFont typeface="Arial"/>
              <a:buNone/>
            </a:pPr>
            <a:r>
              <a:rPr lang="en-US" sz="2700"/>
              <a:t>I pledge My Head to clearer thinking,</a:t>
            </a:r>
            <a:endParaRPr sz="2700"/>
          </a:p>
          <a:p>
            <a:pPr indent="0" lvl="0" marL="0" rtl="0" algn="l">
              <a:lnSpc>
                <a:spcPct val="115000"/>
              </a:lnSpc>
              <a:spcBef>
                <a:spcPts val="50"/>
              </a:spcBef>
              <a:spcAft>
                <a:spcPts val="0"/>
              </a:spcAft>
              <a:buClr>
                <a:schemeClr val="dk1"/>
              </a:buClr>
              <a:buSzPts val="1100"/>
              <a:buFont typeface="Arial"/>
              <a:buNone/>
            </a:pPr>
            <a:r>
              <a:rPr lang="en-US" sz="2700"/>
              <a:t>My Heart to greater loyalty,</a:t>
            </a:r>
            <a:endParaRPr sz="2700"/>
          </a:p>
          <a:p>
            <a:pPr indent="0" lvl="0" marL="0" rtl="0" algn="l">
              <a:lnSpc>
                <a:spcPct val="115000"/>
              </a:lnSpc>
              <a:spcBef>
                <a:spcPts val="50"/>
              </a:spcBef>
              <a:spcAft>
                <a:spcPts val="0"/>
              </a:spcAft>
              <a:buClr>
                <a:schemeClr val="dk1"/>
              </a:buClr>
              <a:buSzPts val="1100"/>
              <a:buFont typeface="Arial"/>
              <a:buNone/>
            </a:pPr>
            <a:r>
              <a:rPr lang="en-US" sz="2700"/>
              <a:t>My Hands to larger service,</a:t>
            </a:r>
            <a:endParaRPr sz="2700"/>
          </a:p>
          <a:p>
            <a:pPr indent="0" lvl="0" marL="0" rtl="0" algn="l">
              <a:lnSpc>
                <a:spcPct val="115000"/>
              </a:lnSpc>
              <a:spcBef>
                <a:spcPts val="50"/>
              </a:spcBef>
              <a:spcAft>
                <a:spcPts val="0"/>
              </a:spcAft>
              <a:buClr>
                <a:schemeClr val="dk1"/>
              </a:buClr>
              <a:buSzPts val="1100"/>
              <a:buFont typeface="Arial"/>
              <a:buNone/>
            </a:pPr>
            <a:r>
              <a:rPr lang="en-US" sz="2700"/>
              <a:t>&amp; My Health to better living,</a:t>
            </a:r>
            <a:endParaRPr sz="2700"/>
          </a:p>
          <a:p>
            <a:pPr indent="0" lvl="0" marL="0" rtl="0" algn="l">
              <a:lnSpc>
                <a:spcPct val="115000"/>
              </a:lnSpc>
              <a:spcBef>
                <a:spcPts val="50"/>
              </a:spcBef>
              <a:spcAft>
                <a:spcPts val="0"/>
              </a:spcAft>
              <a:buClr>
                <a:schemeClr val="dk1"/>
              </a:buClr>
              <a:buSzPts val="1100"/>
              <a:buFont typeface="Arial"/>
              <a:buNone/>
            </a:pPr>
            <a:r>
              <a:rPr lang="en-US" sz="2700"/>
              <a:t>for my club, my community, my country, and my world.</a:t>
            </a:r>
            <a:endParaRPr sz="2700"/>
          </a:p>
          <a:p>
            <a:pPr indent="0" lvl="0" marL="0" rtl="0" algn="l">
              <a:spcBef>
                <a:spcPts val="1000"/>
              </a:spcBef>
              <a:spcAft>
                <a:spcPts val="0"/>
              </a:spcAft>
              <a:buNone/>
            </a:pPr>
            <a:r>
              <a:t/>
            </a:r>
            <a:endParaRPr/>
          </a:p>
        </p:txBody>
      </p:sp>
      <p:grpSp>
        <p:nvGrpSpPr>
          <p:cNvPr id="84" name="Google Shape;84;p17"/>
          <p:cNvGrpSpPr/>
          <p:nvPr/>
        </p:nvGrpSpPr>
        <p:grpSpPr>
          <a:xfrm>
            <a:off x="8114775" y="1157647"/>
            <a:ext cx="3121067" cy="3808940"/>
            <a:chOff x="5372525" y="0"/>
            <a:chExt cx="3459779" cy="4707625"/>
          </a:xfrm>
        </p:grpSpPr>
        <p:pic>
          <p:nvPicPr>
            <p:cNvPr id="85" name="Google Shape;85;p17"/>
            <p:cNvPicPr preferRelativeResize="0"/>
            <p:nvPr/>
          </p:nvPicPr>
          <p:blipFill>
            <a:blip r:embed="rId3">
              <a:alphaModFix/>
            </a:blip>
            <a:stretch>
              <a:fillRect/>
            </a:stretch>
          </p:blipFill>
          <p:spPr>
            <a:xfrm>
              <a:off x="5372525" y="3595950"/>
              <a:ext cx="3459774" cy="1111675"/>
            </a:xfrm>
            <a:prstGeom prst="rect">
              <a:avLst/>
            </a:prstGeom>
            <a:noFill/>
            <a:ln>
              <a:noFill/>
            </a:ln>
          </p:spPr>
        </p:pic>
        <p:pic>
          <p:nvPicPr>
            <p:cNvPr id="86" name="Google Shape;86;p17"/>
            <p:cNvPicPr preferRelativeResize="0"/>
            <p:nvPr/>
          </p:nvPicPr>
          <p:blipFill>
            <a:blip r:embed="rId4">
              <a:alphaModFix/>
            </a:blip>
            <a:stretch>
              <a:fillRect/>
            </a:stretch>
          </p:blipFill>
          <p:spPr>
            <a:xfrm>
              <a:off x="5372528" y="0"/>
              <a:ext cx="3459776" cy="3519753"/>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4"/>
          <p:cNvSpPr/>
          <p:nvPr/>
        </p:nvSpPr>
        <p:spPr>
          <a:xfrm>
            <a:off x="1970700" y="148900"/>
            <a:ext cx="8250600" cy="5995800"/>
          </a:xfrm>
          <a:prstGeom prst="rect">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2" name="Google Shape;322;p44"/>
          <p:cNvPicPr preferRelativeResize="0"/>
          <p:nvPr/>
        </p:nvPicPr>
        <p:blipFill>
          <a:blip r:embed="rId3">
            <a:alphaModFix/>
          </a:blip>
          <a:stretch>
            <a:fillRect/>
          </a:stretch>
        </p:blipFill>
        <p:spPr>
          <a:xfrm>
            <a:off x="2175625" y="307700"/>
            <a:ext cx="7840750" cy="5678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5"/>
          <p:cNvSpPr txBox="1"/>
          <p:nvPr>
            <p:ph type="title"/>
          </p:nvPr>
        </p:nvSpPr>
        <p:spPr>
          <a:xfrm>
            <a:off x="838200" y="528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Family Corner / Community Corner</a:t>
            </a:r>
            <a:endParaRPr/>
          </a:p>
        </p:txBody>
      </p:sp>
      <p:pic>
        <p:nvPicPr>
          <p:cNvPr id="329" name="Google Shape;329;p45"/>
          <p:cNvPicPr preferRelativeResize="0"/>
          <p:nvPr/>
        </p:nvPicPr>
        <p:blipFill>
          <a:blip r:embed="rId3">
            <a:alphaModFix/>
          </a:blip>
          <a:stretch>
            <a:fillRect/>
          </a:stretch>
        </p:blipFill>
        <p:spPr>
          <a:xfrm>
            <a:off x="2449213" y="1261400"/>
            <a:ext cx="7293564" cy="48623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6"/>
          <p:cNvSpPr txBox="1"/>
          <p:nvPr>
            <p:ph idx="1" type="body"/>
          </p:nvPr>
        </p:nvSpPr>
        <p:spPr>
          <a:xfrm>
            <a:off x="838200" y="1825625"/>
            <a:ext cx="10515600" cy="8088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b="0" lang="en-US" sz="1200"/>
              <a:t>This presentation was developed by North Carolina 4-H for use by the 4-H </a:t>
            </a:r>
            <a:r>
              <a:rPr b="0" i="1" lang="en-US" sz="1200"/>
              <a:t>Health Rocks!®</a:t>
            </a:r>
            <a:r>
              <a:rPr b="0" lang="en-US" sz="1200"/>
              <a:t> program and its trained facilitators. This content should only be used by those who are authorized by North Carolina 4-H and are trained to implement this program. If you are viewing this information and have not been trained in </a:t>
            </a:r>
            <a:r>
              <a:rPr b="0" i="1" lang="en-US" sz="1200"/>
              <a:t>Health Rocks!®, </a:t>
            </a:r>
            <a:r>
              <a:rPr b="0" lang="en-US" sz="1200"/>
              <a:t>please contact your local North Carolina 4-H Agent.</a:t>
            </a:r>
            <a:r>
              <a:rPr b="0" i="1" lang="en-US" sz="1200"/>
              <a:t> </a:t>
            </a:r>
            <a:endParaRPr b="0" sz="1200"/>
          </a:p>
        </p:txBody>
      </p:sp>
      <p:pic>
        <p:nvPicPr>
          <p:cNvPr id="335" name="Google Shape;335;p46"/>
          <p:cNvPicPr preferRelativeResize="0"/>
          <p:nvPr/>
        </p:nvPicPr>
        <p:blipFill>
          <a:blip r:embed="rId3">
            <a:alphaModFix/>
          </a:blip>
          <a:stretch>
            <a:fillRect/>
          </a:stretch>
        </p:blipFill>
        <p:spPr>
          <a:xfrm>
            <a:off x="3643062" y="619863"/>
            <a:ext cx="4905875" cy="946950"/>
          </a:xfrm>
          <a:prstGeom prst="rect">
            <a:avLst/>
          </a:prstGeom>
          <a:noFill/>
          <a:ln>
            <a:noFill/>
          </a:ln>
        </p:spPr>
      </p:pic>
      <p:sp>
        <p:nvSpPr>
          <p:cNvPr id="336" name="Google Shape;336;p46"/>
          <p:cNvSpPr txBox="1"/>
          <p:nvPr>
            <p:ph idx="1" type="body"/>
          </p:nvPr>
        </p:nvSpPr>
        <p:spPr>
          <a:xfrm>
            <a:off x="757038" y="3024600"/>
            <a:ext cx="5258100" cy="26379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1200"/>
              <a:t>For questions regarding the NC 4-H programs, contact your local 4-H Agent. </a:t>
            </a:r>
            <a:endParaRPr sz="1200"/>
          </a:p>
          <a:p>
            <a:pPr indent="0" lvl="0" marL="0" rtl="0" algn="l">
              <a:spcBef>
                <a:spcPts val="1000"/>
              </a:spcBef>
              <a:spcAft>
                <a:spcPts val="0"/>
              </a:spcAft>
              <a:buNone/>
            </a:pPr>
            <a:r>
              <a:rPr lang="en-US" sz="1200" u="sng">
                <a:solidFill>
                  <a:schemeClr val="hlink"/>
                </a:solidFill>
                <a:hlinkClick r:id="rId4"/>
              </a:rPr>
              <a:t>Click here to find your county center! </a:t>
            </a:r>
            <a:endParaRPr sz="1200"/>
          </a:p>
        </p:txBody>
      </p:sp>
      <p:sp>
        <p:nvSpPr>
          <p:cNvPr id="337" name="Google Shape;337;p46"/>
          <p:cNvSpPr txBox="1"/>
          <p:nvPr>
            <p:ph idx="1" type="body"/>
          </p:nvPr>
        </p:nvSpPr>
        <p:spPr>
          <a:xfrm>
            <a:off x="6176863" y="3024600"/>
            <a:ext cx="5258100" cy="26379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1200"/>
              <a:t>For more information about NC 4-H Healthy Living programs, visit our website! </a:t>
            </a:r>
            <a:endParaRPr sz="1200"/>
          </a:p>
          <a:p>
            <a:pPr indent="0" lvl="0" marL="0" rtl="0" algn="l">
              <a:spcBef>
                <a:spcPts val="1000"/>
              </a:spcBef>
              <a:spcAft>
                <a:spcPts val="0"/>
              </a:spcAft>
              <a:buNone/>
            </a:pPr>
            <a:r>
              <a:rPr lang="en-US" sz="1200" u="sng">
                <a:solidFill>
                  <a:schemeClr val="hlink"/>
                </a:solidFill>
                <a:hlinkClick r:id="rId5"/>
              </a:rPr>
              <a:t>Click here to learn more about North Carolina 4-H Healthy Living.</a:t>
            </a:r>
            <a:endParaRPr sz="1200"/>
          </a:p>
          <a:p>
            <a:pPr indent="0" lvl="0" marL="0" rtl="0" algn="l">
              <a:spcBef>
                <a:spcPts val="1000"/>
              </a:spcBef>
              <a:spcAft>
                <a:spcPts val="0"/>
              </a:spcAft>
              <a:buNone/>
            </a:pPr>
            <a:r>
              <a:t/>
            </a:r>
            <a:endParaRPr sz="1200"/>
          </a:p>
          <a:p>
            <a:pPr indent="0" lvl="0" marL="0" rtl="0" algn="l">
              <a:spcBef>
                <a:spcPts val="1000"/>
              </a:spcBef>
              <a:spcAft>
                <a:spcPts val="0"/>
              </a:spcAft>
              <a:buNone/>
            </a:pPr>
            <a:r>
              <a:rPr lang="en-US" sz="1200"/>
              <a:t>For questions regarding content related to the NC 4-H </a:t>
            </a:r>
            <a:r>
              <a:rPr i="1" lang="en-US" sz="1200"/>
              <a:t>Health Rocks!®</a:t>
            </a:r>
            <a:r>
              <a:rPr lang="en-US" sz="1200"/>
              <a:t> program, contact the NC 4-H Healthy Living Coordinator.</a:t>
            </a:r>
            <a:endParaRPr sz="1200"/>
          </a:p>
          <a:p>
            <a:pPr indent="0" lvl="0" marL="0" rtl="0" algn="l">
              <a:spcBef>
                <a:spcPts val="1000"/>
              </a:spcBef>
              <a:spcAft>
                <a:spcPts val="0"/>
              </a:spcAft>
              <a:buNone/>
            </a:pPr>
            <a:r>
              <a:t/>
            </a:r>
            <a:endParaRPr sz="1200"/>
          </a:p>
          <a:p>
            <a:pPr indent="0" lvl="0" marL="0" rtl="0" algn="l">
              <a:lnSpc>
                <a:spcPct val="100000"/>
              </a:lnSpc>
              <a:spcBef>
                <a:spcPts val="0"/>
              </a:spcBef>
              <a:spcAft>
                <a:spcPts val="0"/>
              </a:spcAft>
              <a:buNone/>
            </a:pPr>
            <a:r>
              <a:rPr lang="en-US" sz="1200"/>
              <a:t>Kenan Bridges</a:t>
            </a:r>
            <a:endParaRPr sz="1200"/>
          </a:p>
          <a:p>
            <a:pPr indent="0" lvl="0" marL="0" rtl="0" algn="l">
              <a:lnSpc>
                <a:spcPct val="100000"/>
              </a:lnSpc>
              <a:spcBef>
                <a:spcPts val="0"/>
              </a:spcBef>
              <a:spcAft>
                <a:spcPts val="0"/>
              </a:spcAft>
              <a:buNone/>
            </a:pPr>
            <a:r>
              <a:rPr b="0" lang="en-US" sz="1200"/>
              <a:t>NC 4-H Healthy Living Coordinator</a:t>
            </a:r>
            <a:endParaRPr b="0" sz="1200"/>
          </a:p>
          <a:p>
            <a:pPr indent="0" lvl="0" marL="0" rtl="0" algn="l">
              <a:lnSpc>
                <a:spcPct val="100000"/>
              </a:lnSpc>
              <a:spcBef>
                <a:spcPts val="0"/>
              </a:spcBef>
              <a:spcAft>
                <a:spcPts val="0"/>
              </a:spcAft>
              <a:buNone/>
            </a:pPr>
            <a:r>
              <a:rPr b="0" lang="en-US" sz="1200" u="sng">
                <a:solidFill>
                  <a:schemeClr val="hlink"/>
                </a:solidFill>
                <a:hlinkClick r:id="rId6"/>
              </a:rPr>
              <a:t>kbridge3@ncsu.edu</a:t>
            </a:r>
            <a:endParaRPr b="0" sz="1200"/>
          </a:p>
          <a:p>
            <a:pPr indent="0" lvl="0" marL="0" rtl="0" algn="l">
              <a:spcBef>
                <a:spcPts val="0"/>
              </a:spcBef>
              <a:spcAft>
                <a:spcPts val="0"/>
              </a:spcAft>
              <a:buNone/>
            </a:pPr>
            <a:r>
              <a:t/>
            </a:r>
            <a:endParaRPr sz="12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7"/>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References</a:t>
            </a:r>
            <a:endParaRPr/>
          </a:p>
        </p:txBody>
      </p:sp>
      <p:sp>
        <p:nvSpPr>
          <p:cNvPr id="343" name="Google Shape;343;p47"/>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000"/>
              <a:t>1. Lachmann-Anke, P., &amp; Lachmann-Anke, M. (n.d.). [Animated person with question marks]. Pixabay. </a:t>
            </a:r>
            <a:r>
              <a:rPr lang="en-US" sz="2000" u="sng">
                <a:solidFill>
                  <a:schemeClr val="hlink"/>
                </a:solidFill>
                <a:hlinkClick r:id="rId3"/>
              </a:rPr>
              <a:t>https://pixabay.com/illustrations/question-mark-consider-think-2318030/</a:t>
            </a:r>
            <a:endParaRPr sz="2000"/>
          </a:p>
          <a:p>
            <a:pPr indent="0" lvl="0" marL="0" rtl="0" algn="l">
              <a:spcBef>
                <a:spcPts val="1000"/>
              </a:spcBef>
              <a:spcAft>
                <a:spcPts val="0"/>
              </a:spcAft>
              <a:buClr>
                <a:schemeClr val="dk1"/>
              </a:buClr>
              <a:buSzPts val="1100"/>
              <a:buFont typeface="Arial"/>
              <a:buNone/>
            </a:pPr>
            <a:r>
              <a:rPr lang="en-US" sz="2000"/>
              <a:t>2. Wokandapix. (n.d.). [Photograph of tennis shoes]. USA. Pixabay. </a:t>
            </a:r>
            <a:r>
              <a:rPr lang="en-US" sz="2000" u="sng">
                <a:solidFill>
                  <a:schemeClr val="hlink"/>
                </a:solidFill>
                <a:hlinkClick r:id="rId4"/>
              </a:rPr>
              <a:t>https://pixabay.com/photos/run-running-sport-fitness-healthy-750466/</a:t>
            </a:r>
            <a:endParaRPr sz="2000"/>
          </a:p>
          <a:p>
            <a:pPr indent="0" lvl="0" marL="0" rtl="0" algn="l">
              <a:spcBef>
                <a:spcPts val="1000"/>
              </a:spcBef>
              <a:spcAft>
                <a:spcPts val="0"/>
              </a:spcAft>
              <a:buNone/>
            </a:pPr>
            <a:r>
              <a:rPr lang="en-US" sz="2000"/>
              <a:t>3. Brown, A. (n.d.). </a:t>
            </a:r>
            <a:r>
              <a:rPr i="1" lang="en-US" sz="2000"/>
              <a:t>Young people in conversation </a:t>
            </a:r>
            <a:r>
              <a:rPr lang="en-US" sz="2000"/>
              <a:t>[Photograph]. Los Angeles, CA. Unsplash. </a:t>
            </a:r>
            <a:r>
              <a:rPr lang="en-US" sz="2000" u="sng">
                <a:solidFill>
                  <a:schemeClr val="hlink"/>
                </a:solidFill>
                <a:hlinkClick r:id="rId5"/>
              </a:rPr>
              <a:t>https://unsplash.com/photos/-Xv7k95vOFA</a:t>
            </a:r>
            <a:endParaRPr sz="2000"/>
          </a:p>
          <a:p>
            <a:pPr indent="0" lvl="0" marL="0" rtl="0" algn="l">
              <a:spcBef>
                <a:spcPts val="1000"/>
              </a:spcBef>
              <a:spcAft>
                <a:spcPts val="0"/>
              </a:spcAft>
              <a:buNone/>
            </a:pPr>
            <a:r>
              <a:t/>
            </a:r>
            <a:endParaRPr sz="2000"/>
          </a:p>
          <a:p>
            <a:pPr indent="0" lvl="0" marL="0" rtl="0" algn="l">
              <a:spcBef>
                <a:spcPts val="1000"/>
              </a:spcBef>
              <a:spcAft>
                <a:spcPts val="0"/>
              </a:spcAft>
              <a:buNone/>
            </a:pPr>
            <a:r>
              <a:t/>
            </a:r>
            <a:endParaRPr sz="2000"/>
          </a:p>
          <a:p>
            <a:pPr indent="0" lvl="0" marL="0" rtl="0" algn="l">
              <a:spcBef>
                <a:spcPts val="1000"/>
              </a:spcBef>
              <a:spcAft>
                <a:spcPts val="0"/>
              </a:spcAft>
              <a:buClr>
                <a:schemeClr val="dk1"/>
              </a:buClr>
              <a:buSzPts val="1100"/>
              <a:buFont typeface="Arial"/>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 name="Shape 90"/>
        <p:cNvGrpSpPr/>
        <p:nvPr/>
      </p:nvGrpSpPr>
      <p:grpSpPr>
        <a:xfrm>
          <a:off x="0" y="0"/>
          <a:ext cx="0" cy="0"/>
          <a:chOff x="0" y="0"/>
          <a:chExt cx="0" cy="0"/>
        </a:xfrm>
      </p:grpSpPr>
      <p:pic>
        <p:nvPicPr>
          <p:cNvPr id="91" name="Google Shape;91;p18"/>
          <p:cNvPicPr preferRelativeResize="0"/>
          <p:nvPr/>
        </p:nvPicPr>
        <p:blipFill>
          <a:blip r:embed="rId4">
            <a:alphaModFix/>
          </a:blip>
          <a:stretch>
            <a:fillRect/>
          </a:stretch>
        </p:blipFill>
        <p:spPr>
          <a:xfrm>
            <a:off x="4932383" y="467165"/>
            <a:ext cx="4621064" cy="3430300"/>
          </a:xfrm>
          <a:prstGeom prst="rect">
            <a:avLst/>
          </a:prstGeom>
          <a:noFill/>
          <a:ln>
            <a:noFill/>
          </a:ln>
        </p:spPr>
      </p:pic>
      <p:pic>
        <p:nvPicPr>
          <p:cNvPr id="92" name="Google Shape;92;p18"/>
          <p:cNvPicPr preferRelativeResize="0"/>
          <p:nvPr/>
        </p:nvPicPr>
        <p:blipFill>
          <a:blip r:embed="rId4">
            <a:alphaModFix/>
          </a:blip>
          <a:stretch>
            <a:fillRect/>
          </a:stretch>
        </p:blipFill>
        <p:spPr>
          <a:xfrm>
            <a:off x="2638550" y="467166"/>
            <a:ext cx="1941134" cy="1440930"/>
          </a:xfrm>
          <a:prstGeom prst="rect">
            <a:avLst/>
          </a:prstGeom>
          <a:noFill/>
          <a:ln>
            <a:noFill/>
          </a:ln>
        </p:spPr>
      </p:pic>
      <p:pic>
        <p:nvPicPr>
          <p:cNvPr id="93" name="Google Shape;93;p18"/>
          <p:cNvPicPr preferRelativeResize="0"/>
          <p:nvPr/>
        </p:nvPicPr>
        <p:blipFill>
          <a:blip r:embed="rId4">
            <a:alphaModFix/>
          </a:blip>
          <a:stretch>
            <a:fillRect/>
          </a:stretch>
        </p:blipFill>
        <p:spPr>
          <a:xfrm>
            <a:off x="2638550" y="2456532"/>
            <a:ext cx="1941134" cy="1440930"/>
          </a:xfrm>
          <a:prstGeom prst="rect">
            <a:avLst/>
          </a:prstGeom>
          <a:noFill/>
          <a:ln>
            <a:noFill/>
          </a:ln>
        </p:spPr>
      </p:pic>
      <p:pic>
        <p:nvPicPr>
          <p:cNvPr id="94" name="Google Shape;94;p18"/>
          <p:cNvPicPr preferRelativeResize="0"/>
          <p:nvPr/>
        </p:nvPicPr>
        <p:blipFill>
          <a:blip r:embed="rId5">
            <a:alphaModFix/>
          </a:blip>
          <a:stretch>
            <a:fillRect/>
          </a:stretch>
        </p:blipFill>
        <p:spPr>
          <a:xfrm>
            <a:off x="7564524" y="650263"/>
            <a:ext cx="1807457" cy="894898"/>
          </a:xfrm>
          <a:prstGeom prst="rect">
            <a:avLst/>
          </a:prstGeom>
          <a:noFill/>
          <a:ln>
            <a:noFill/>
          </a:ln>
        </p:spPr>
      </p:pic>
      <p:pic>
        <p:nvPicPr>
          <p:cNvPr id="95" name="Google Shape;95;p18"/>
          <p:cNvPicPr preferRelativeResize="0"/>
          <p:nvPr/>
        </p:nvPicPr>
        <p:blipFill>
          <a:blip r:embed="rId6">
            <a:alphaModFix/>
          </a:blip>
          <a:stretch>
            <a:fillRect/>
          </a:stretch>
        </p:blipFill>
        <p:spPr>
          <a:xfrm>
            <a:off x="6972974" y="3988834"/>
            <a:ext cx="5100763" cy="2869169"/>
          </a:xfrm>
          <a:prstGeom prst="rect">
            <a:avLst/>
          </a:prstGeom>
          <a:noFill/>
          <a:ln>
            <a:noFill/>
          </a:ln>
        </p:spPr>
      </p:pic>
      <p:sp>
        <p:nvSpPr>
          <p:cNvPr id="96" name="Google Shape;96;p18"/>
          <p:cNvSpPr txBox="1"/>
          <p:nvPr/>
        </p:nvSpPr>
        <p:spPr>
          <a:xfrm>
            <a:off x="2638567" y="541233"/>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1500">
                <a:latin typeface="Comic Sans MS"/>
                <a:ea typeface="Comic Sans MS"/>
                <a:cs typeface="Comic Sans MS"/>
                <a:sym typeface="Comic Sans MS"/>
              </a:rPr>
              <a:t>Learn:</a:t>
            </a:r>
            <a:endParaRPr sz="1500">
              <a:latin typeface="Comic Sans MS"/>
              <a:ea typeface="Comic Sans MS"/>
              <a:cs typeface="Comic Sans MS"/>
              <a:sym typeface="Comic Sans MS"/>
            </a:endParaRPr>
          </a:p>
          <a:p>
            <a:pPr indent="0" lvl="0" marL="0" rtl="0" algn="ctr">
              <a:spcBef>
                <a:spcPts val="0"/>
              </a:spcBef>
              <a:spcAft>
                <a:spcPts val="0"/>
              </a:spcAft>
              <a:buNone/>
            </a:pPr>
            <a:r>
              <a:t/>
            </a:r>
            <a:endParaRPr b="1" sz="2100">
              <a:latin typeface="Comic Sans MS"/>
              <a:ea typeface="Comic Sans MS"/>
              <a:cs typeface="Comic Sans MS"/>
              <a:sym typeface="Comic Sans MS"/>
            </a:endParaRPr>
          </a:p>
        </p:txBody>
      </p:sp>
      <p:pic>
        <p:nvPicPr>
          <p:cNvPr id="97" name="Google Shape;97;p18"/>
          <p:cNvPicPr preferRelativeResize="0"/>
          <p:nvPr/>
        </p:nvPicPr>
        <p:blipFill>
          <a:blip r:embed="rId7">
            <a:alphaModFix/>
          </a:blip>
          <a:stretch>
            <a:fillRect/>
          </a:stretch>
        </p:blipFill>
        <p:spPr>
          <a:xfrm flipH="1">
            <a:off x="10285997" y="3988833"/>
            <a:ext cx="1441540" cy="1288003"/>
          </a:xfrm>
          <a:prstGeom prst="rect">
            <a:avLst/>
          </a:prstGeom>
          <a:noFill/>
          <a:ln>
            <a:noFill/>
          </a:ln>
        </p:spPr>
      </p:pic>
      <p:pic>
        <p:nvPicPr>
          <p:cNvPr id="98" name="Google Shape;98;p18"/>
          <p:cNvPicPr preferRelativeResize="0"/>
          <p:nvPr/>
        </p:nvPicPr>
        <p:blipFill>
          <a:blip r:embed="rId8">
            <a:alphaModFix/>
          </a:blip>
          <a:stretch>
            <a:fillRect/>
          </a:stretch>
        </p:blipFill>
        <p:spPr>
          <a:xfrm>
            <a:off x="8337300" y="3897468"/>
            <a:ext cx="420459" cy="717367"/>
          </a:xfrm>
          <a:prstGeom prst="rect">
            <a:avLst/>
          </a:prstGeom>
          <a:noFill/>
          <a:ln>
            <a:noFill/>
          </a:ln>
        </p:spPr>
      </p:pic>
      <p:pic>
        <p:nvPicPr>
          <p:cNvPr id="99" name="Google Shape;99;p18"/>
          <p:cNvPicPr preferRelativeResize="0"/>
          <p:nvPr/>
        </p:nvPicPr>
        <p:blipFill>
          <a:blip r:embed="rId9">
            <a:alphaModFix/>
          </a:blip>
          <a:stretch>
            <a:fillRect/>
          </a:stretch>
        </p:blipFill>
        <p:spPr>
          <a:xfrm>
            <a:off x="8757767" y="4187234"/>
            <a:ext cx="420467" cy="427601"/>
          </a:xfrm>
          <a:prstGeom prst="rect">
            <a:avLst/>
          </a:prstGeom>
          <a:noFill/>
          <a:ln>
            <a:noFill/>
          </a:ln>
        </p:spPr>
      </p:pic>
      <p:sp>
        <p:nvSpPr>
          <p:cNvPr id="100" name="Google Shape;100;p18"/>
          <p:cNvSpPr txBox="1"/>
          <p:nvPr/>
        </p:nvSpPr>
        <p:spPr>
          <a:xfrm>
            <a:off x="2638567" y="2533000"/>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1500">
                <a:solidFill>
                  <a:schemeClr val="dk1"/>
                </a:solidFill>
                <a:latin typeface="Comic Sans MS"/>
                <a:ea typeface="Comic Sans MS"/>
                <a:cs typeface="Comic Sans MS"/>
                <a:sym typeface="Comic Sans MS"/>
              </a:rPr>
              <a:t>Activity:</a:t>
            </a:r>
            <a:endParaRPr sz="1500">
              <a:solidFill>
                <a:schemeClr val="dk1"/>
              </a:solidFill>
              <a:latin typeface="Comic Sans MS"/>
              <a:ea typeface="Comic Sans MS"/>
              <a:cs typeface="Comic Sans MS"/>
              <a:sym typeface="Comic Sans MS"/>
            </a:endParaRPr>
          </a:p>
          <a:p>
            <a:pPr indent="0" lvl="0" marL="0" rtl="0" algn="ctr">
              <a:spcBef>
                <a:spcPts val="0"/>
              </a:spcBef>
              <a:spcAft>
                <a:spcPts val="0"/>
              </a:spcAft>
              <a:buNone/>
            </a:pPr>
            <a:r>
              <a:t/>
            </a:r>
            <a:endParaRPr b="1" sz="2100">
              <a:solidFill>
                <a:schemeClr val="dk1"/>
              </a:solidFill>
              <a:latin typeface="Comic Sans MS"/>
              <a:ea typeface="Comic Sans MS"/>
              <a:cs typeface="Comic Sans MS"/>
              <a:sym typeface="Comic Sans MS"/>
            </a:endParaRPr>
          </a:p>
        </p:txBody>
      </p:sp>
      <p:sp>
        <p:nvSpPr>
          <p:cNvPr id="101" name="Google Shape;101;p18"/>
          <p:cNvSpPr txBox="1"/>
          <p:nvPr/>
        </p:nvSpPr>
        <p:spPr>
          <a:xfrm>
            <a:off x="5175600" y="1360200"/>
            <a:ext cx="2485500" cy="7173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latin typeface="Comic Sans MS"/>
                <a:ea typeface="Comic Sans MS"/>
                <a:cs typeface="Comic Sans MS"/>
                <a:sym typeface="Comic Sans MS"/>
              </a:rPr>
              <a:t>Today’s Lesson:</a:t>
            </a:r>
            <a:endParaRPr b="1" sz="2300">
              <a:latin typeface="Comic Sans MS"/>
              <a:ea typeface="Comic Sans MS"/>
              <a:cs typeface="Comic Sans MS"/>
              <a:sym typeface="Comic Sans MS"/>
            </a:endParaRPr>
          </a:p>
        </p:txBody>
      </p:sp>
      <p:sp>
        <p:nvSpPr>
          <p:cNvPr id="102" name="Google Shape;102;p18"/>
          <p:cNvSpPr txBox="1"/>
          <p:nvPr/>
        </p:nvSpPr>
        <p:spPr>
          <a:xfrm>
            <a:off x="5709725" y="2077400"/>
            <a:ext cx="3230400" cy="15411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3200"/>
              <a:t>What Do I Do?</a:t>
            </a:r>
            <a:endParaRPr b="1" sz="3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9"/>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Review</a:t>
            </a:r>
            <a:endParaRPr/>
          </a:p>
        </p:txBody>
      </p:sp>
      <p:sp>
        <p:nvSpPr>
          <p:cNvPr id="108" name="Google Shape;108;p19"/>
          <p:cNvSpPr txBox="1"/>
          <p:nvPr>
            <p:ph idx="1" type="body"/>
          </p:nvPr>
        </p:nvSpPr>
        <p:spPr>
          <a:xfrm>
            <a:off x="838200" y="1825625"/>
            <a:ext cx="57732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lang="en-US" sz="3200"/>
              <a:t>What did we learn last time?</a:t>
            </a:r>
            <a:endParaRPr/>
          </a:p>
        </p:txBody>
      </p:sp>
      <p:pic>
        <p:nvPicPr>
          <p:cNvPr id="109" name="Google Shape;109;p19"/>
          <p:cNvPicPr preferRelativeResize="0"/>
          <p:nvPr/>
        </p:nvPicPr>
        <p:blipFill>
          <a:blip r:embed="rId3">
            <a:alphaModFix/>
          </a:blip>
          <a:stretch>
            <a:fillRect/>
          </a:stretch>
        </p:blipFill>
        <p:spPr>
          <a:xfrm>
            <a:off x="6867350" y="1096175"/>
            <a:ext cx="4665650" cy="46656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0"/>
          <p:cNvSpPr txBox="1"/>
          <p:nvPr>
            <p:ph type="title"/>
          </p:nvPr>
        </p:nvSpPr>
        <p:spPr>
          <a:xfrm>
            <a:off x="838200" y="57250"/>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Warmup Time!</a:t>
            </a:r>
            <a:endParaRPr/>
          </a:p>
        </p:txBody>
      </p:sp>
      <p:pic>
        <p:nvPicPr>
          <p:cNvPr id="115" name="Google Shape;115;p20"/>
          <p:cNvPicPr preferRelativeResize="0"/>
          <p:nvPr/>
        </p:nvPicPr>
        <p:blipFill>
          <a:blip r:embed="rId3">
            <a:alphaModFix/>
          </a:blip>
          <a:stretch>
            <a:fillRect/>
          </a:stretch>
        </p:blipFill>
        <p:spPr>
          <a:xfrm>
            <a:off x="2929000" y="1053763"/>
            <a:ext cx="6334001" cy="4750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1"/>
          <p:cNvSpPr txBox="1"/>
          <p:nvPr>
            <p:ph idx="12" type="sldNum"/>
          </p:nvPr>
        </p:nvSpPr>
        <p:spPr>
          <a:xfrm>
            <a:off x="5838933" y="6179788"/>
            <a:ext cx="396711" cy="377853"/>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fld id="{00000000-1234-1234-1234-123412341234}" type="slidenum">
              <a:rPr lang="en-US"/>
              <a:t>‹#›</a:t>
            </a:fld>
            <a:endParaRPr sz="800">
              <a:solidFill>
                <a:srgbClr val="A8B4BD"/>
              </a:solidFill>
            </a:endParaRPr>
          </a:p>
        </p:txBody>
      </p:sp>
      <p:sp>
        <p:nvSpPr>
          <p:cNvPr id="121" name="Google Shape;121;p21"/>
          <p:cNvSpPr txBox="1"/>
          <p:nvPr/>
        </p:nvSpPr>
        <p:spPr>
          <a:xfrm>
            <a:off x="0" y="3002809"/>
            <a:ext cx="12192000" cy="24384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8000"/>
              <a:buFont typeface="Times New Roman"/>
              <a:buNone/>
            </a:pPr>
            <a:r>
              <a:rPr b="1" i="0" lang="en-US" sz="6000" u="none" cap="none" strike="noStrike">
                <a:solidFill>
                  <a:schemeClr val="dk1"/>
                </a:solidFill>
                <a:latin typeface="Arial"/>
                <a:ea typeface="Arial"/>
                <a:cs typeface="Arial"/>
                <a:sym typeface="Arial"/>
              </a:rPr>
              <a:t>THE STORY OF JON</a:t>
            </a:r>
            <a:endParaRPr b="1" i="0" sz="2400" u="none" cap="none" strike="noStrike">
              <a:solidFill>
                <a:schemeClr val="accent1"/>
              </a:solidFill>
              <a:latin typeface="Arial"/>
              <a:ea typeface="Arial"/>
              <a:cs typeface="Arial"/>
              <a:sym typeface="Arial"/>
            </a:endParaRPr>
          </a:p>
        </p:txBody>
      </p:sp>
      <p:sp>
        <p:nvSpPr>
          <p:cNvPr id="122" name="Google Shape;122;p21"/>
          <p:cNvSpPr txBox="1"/>
          <p:nvPr/>
        </p:nvSpPr>
        <p:spPr>
          <a:xfrm>
            <a:off x="2133600" y="3864429"/>
            <a:ext cx="8229600" cy="838200"/>
          </a:xfrm>
          <a:prstGeom prst="rect">
            <a:avLst/>
          </a:prstGeom>
          <a:solidFill>
            <a:srgbClr val="FFFFFF"/>
          </a:solidFill>
          <a:ln>
            <a:noFill/>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chemeClr val="dk1"/>
              </a:buClr>
              <a:buSzPts val="4000"/>
              <a:buFont typeface="Times New Roman"/>
              <a:buNone/>
            </a:pPr>
            <a:r>
              <a:rPr b="1" i="0" lang="en-US" sz="3600" u="none" cap="none" strike="noStrike">
                <a:solidFill>
                  <a:schemeClr val="accent1"/>
                </a:solidFill>
                <a:latin typeface="Arial"/>
                <a:ea typeface="Arial"/>
                <a:cs typeface="Arial"/>
                <a:sym typeface="Arial"/>
              </a:rPr>
              <a:t>An Adventure Story</a:t>
            </a:r>
            <a:endParaRPr b="0" i="0" sz="2000" u="none" cap="none" strike="noStrike">
              <a:solidFill>
                <a:schemeClr val="accen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2"/>
          <p:cNvSpPr txBox="1"/>
          <p:nvPr>
            <p:ph idx="12" type="sldNum"/>
          </p:nvPr>
        </p:nvSpPr>
        <p:spPr>
          <a:xfrm>
            <a:off x="5838933" y="6179788"/>
            <a:ext cx="396711" cy="377853"/>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fld id="{00000000-1234-1234-1234-123412341234}" type="slidenum">
              <a:rPr lang="en-US"/>
              <a:t>‹#›</a:t>
            </a:fld>
            <a:endParaRPr sz="800">
              <a:solidFill>
                <a:srgbClr val="A8B4BD"/>
              </a:solidFill>
            </a:endParaRPr>
          </a:p>
        </p:txBody>
      </p:sp>
      <p:sp>
        <p:nvSpPr>
          <p:cNvPr id="128" name="Google Shape;128;p22"/>
          <p:cNvSpPr/>
          <p:nvPr/>
        </p:nvSpPr>
        <p:spPr>
          <a:xfrm>
            <a:off x="1215342" y="1951672"/>
            <a:ext cx="9761316"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This is a story about Jon – who recently moved to your town.  Jon is 13 years old and misses his friends from his hometown.  You have become good friends with Jon, but have noticed he doesn’t seem happy with his new home or school.  Jon doesn’t participate in school activities and spends most of his time at home alone.</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3"/>
          <p:cNvSpPr txBox="1"/>
          <p:nvPr>
            <p:ph idx="12" type="sldNum"/>
          </p:nvPr>
        </p:nvSpPr>
        <p:spPr>
          <a:xfrm>
            <a:off x="5838933" y="6179788"/>
            <a:ext cx="396711" cy="377853"/>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fld id="{00000000-1234-1234-1234-123412341234}" type="slidenum">
              <a:rPr lang="en-US"/>
              <a:t>‹#›</a:t>
            </a:fld>
            <a:endParaRPr sz="800">
              <a:solidFill>
                <a:srgbClr val="A8B4BD"/>
              </a:solidFill>
            </a:endParaRPr>
          </a:p>
        </p:txBody>
      </p:sp>
      <p:sp>
        <p:nvSpPr>
          <p:cNvPr id="134" name="Google Shape;134;p23"/>
          <p:cNvSpPr/>
          <p:nvPr/>
        </p:nvSpPr>
        <p:spPr>
          <a:xfrm>
            <a:off x="1215342" y="1951672"/>
            <a:ext cx="9871643" cy="9541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Jon has told you that he drinks beer at home alone after school just to pass the time and get rid of his lonely feelings.  Jon’s attitude in school is bad and he doesn’t talk to anyone.</a:t>
            </a:r>
            <a:endParaRPr b="0" i="0" sz="18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1" i="0" sz="2000" u="none" cap="none" strike="noStrike">
              <a:solidFill>
                <a:schemeClr val="dk1"/>
              </a:solidFill>
              <a:latin typeface="Times New Roman"/>
              <a:ea typeface="Times New Roman"/>
              <a:cs typeface="Times New Roman"/>
              <a:sym typeface="Times New Roman"/>
            </a:endParaRPr>
          </a:p>
        </p:txBody>
      </p:sp>
      <p:sp>
        <p:nvSpPr>
          <p:cNvPr id="135" name="Google Shape;135;p23">
            <a:hlinkClick action="ppaction://hlinkshowjump?jump=nextslide"/>
          </p:cNvPr>
          <p:cNvSpPr txBox="1"/>
          <p:nvPr/>
        </p:nvSpPr>
        <p:spPr>
          <a:xfrm>
            <a:off x="1215342" y="4525161"/>
            <a:ext cx="3062859" cy="93617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rPr b="1" i="0" lang="en-US" sz="1600" u="none" cap="none" strike="noStrike">
                <a:solidFill>
                  <a:schemeClr val="dk1"/>
                </a:solidFill>
                <a:latin typeface="Arial"/>
                <a:ea typeface="Arial"/>
                <a:cs typeface="Arial"/>
                <a:sym typeface="Arial"/>
              </a:rPr>
              <a:t>CHOICE A</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chemeClr val="dk1"/>
              </a:buClr>
              <a:buSzPts val="2400"/>
              <a:buFont typeface="Times New Roman"/>
              <a:buNone/>
            </a:pPr>
            <a:r>
              <a:rPr b="0" i="0" lang="en-US" sz="1600" u="none" cap="none" strike="noStrike">
                <a:solidFill>
                  <a:schemeClr val="dk1"/>
                </a:solidFill>
                <a:latin typeface="Arial"/>
                <a:ea typeface="Arial"/>
                <a:cs typeface="Arial"/>
                <a:sym typeface="Arial"/>
              </a:rPr>
              <a:t>Nothing</a:t>
            </a:r>
            <a:endParaRPr b="0" i="0" sz="1600" u="none" cap="none" strike="noStrike">
              <a:solidFill>
                <a:schemeClr val="dk1"/>
              </a:solidFill>
              <a:latin typeface="Arial"/>
              <a:ea typeface="Arial"/>
              <a:cs typeface="Arial"/>
              <a:sym typeface="Arial"/>
            </a:endParaRPr>
          </a:p>
        </p:txBody>
      </p:sp>
      <p:sp>
        <p:nvSpPr>
          <p:cNvPr id="136" name="Google Shape;136;p23">
            <a:hlinkClick action="ppaction://hlinksldjump" r:id="rId3"/>
          </p:cNvPr>
          <p:cNvSpPr txBox="1"/>
          <p:nvPr/>
        </p:nvSpPr>
        <p:spPr>
          <a:xfrm>
            <a:off x="4619733" y="4525161"/>
            <a:ext cx="3062860" cy="936171"/>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u="none" cap="none" strike="noStrike">
                <a:solidFill>
                  <a:srgbClr val="37424A"/>
                </a:solidFill>
                <a:latin typeface="Arial"/>
                <a:ea typeface="Arial"/>
                <a:cs typeface="Arial"/>
                <a:sym typeface="Arial"/>
              </a:rPr>
              <a:t>CHOICE B</a:t>
            </a:r>
            <a:endParaRPr b="0" i="0" sz="1600" u="none" cap="none" strike="noStrike">
              <a:solidFill>
                <a:srgbClr val="37424A"/>
              </a:solidFill>
              <a:latin typeface="Arial"/>
              <a:ea typeface="Arial"/>
              <a:cs typeface="Arial"/>
              <a:sym typeface="Arial"/>
            </a:endParaRPr>
          </a:p>
          <a:p>
            <a:pPr indent="0" lvl="0" marL="0" marR="0" rtl="0" algn="ctr">
              <a:lnSpc>
                <a:spcPct val="100000"/>
              </a:lnSpc>
              <a:spcBef>
                <a:spcPts val="600"/>
              </a:spcBef>
              <a:spcAft>
                <a:spcPts val="0"/>
              </a:spcAft>
              <a:buClr>
                <a:schemeClr val="dk1"/>
              </a:buClr>
              <a:buSzPts val="2400"/>
              <a:buFont typeface="Times New Roman"/>
              <a:buNone/>
            </a:pPr>
            <a:r>
              <a:rPr b="0" i="0" lang="en-US" sz="1600" u="none" cap="none" strike="noStrike">
                <a:solidFill>
                  <a:schemeClr val="dk1"/>
                </a:solidFill>
                <a:latin typeface="Arial"/>
                <a:ea typeface="Arial"/>
                <a:cs typeface="Arial"/>
                <a:sym typeface="Arial"/>
              </a:rPr>
              <a:t>Talk to an adult you trust</a:t>
            </a:r>
            <a:endParaRPr b="0" i="0" sz="1600" u="none" cap="none" strike="noStrike">
              <a:solidFill>
                <a:schemeClr val="dk1"/>
              </a:solidFill>
              <a:latin typeface="Arial"/>
              <a:ea typeface="Arial"/>
              <a:cs typeface="Arial"/>
              <a:sym typeface="Arial"/>
            </a:endParaRPr>
          </a:p>
        </p:txBody>
      </p:sp>
      <p:sp>
        <p:nvSpPr>
          <p:cNvPr id="137" name="Google Shape;137;p23">
            <a:hlinkClick action="ppaction://hlinksldjump" r:id="rId4"/>
          </p:cNvPr>
          <p:cNvSpPr txBox="1"/>
          <p:nvPr/>
        </p:nvSpPr>
        <p:spPr>
          <a:xfrm>
            <a:off x="8024125" y="4525161"/>
            <a:ext cx="3062860" cy="93617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u="none" cap="none" strike="noStrike">
                <a:solidFill>
                  <a:srgbClr val="37424A"/>
                </a:solidFill>
                <a:latin typeface="Arial"/>
                <a:ea typeface="Arial"/>
                <a:cs typeface="Arial"/>
                <a:sym typeface="Arial"/>
              </a:rPr>
              <a:t>CHOICE C</a:t>
            </a:r>
            <a:endParaRPr b="0" i="0" sz="1600" u="none" cap="none" strike="noStrike">
              <a:solidFill>
                <a:srgbClr val="37424A"/>
              </a:solidFill>
              <a:latin typeface="Arial"/>
              <a:ea typeface="Arial"/>
              <a:cs typeface="Arial"/>
              <a:sym typeface="Arial"/>
            </a:endParaRPr>
          </a:p>
          <a:p>
            <a:pPr indent="0" lvl="0" marL="0" marR="0" rtl="0" algn="ctr">
              <a:lnSpc>
                <a:spcPct val="100000"/>
              </a:lnSpc>
              <a:spcBef>
                <a:spcPts val="600"/>
              </a:spcBef>
              <a:spcAft>
                <a:spcPts val="0"/>
              </a:spcAft>
              <a:buClr>
                <a:schemeClr val="dk1"/>
              </a:buClr>
              <a:buSzPts val="2400"/>
              <a:buFont typeface="Times New Roman"/>
              <a:buNone/>
            </a:pPr>
            <a:r>
              <a:rPr b="0" i="0" lang="en-US" sz="1600" u="none" cap="none" strike="noStrike">
                <a:solidFill>
                  <a:schemeClr val="dk1"/>
                </a:solidFill>
                <a:latin typeface="Arial"/>
                <a:ea typeface="Arial"/>
                <a:cs typeface="Arial"/>
                <a:sym typeface="Arial"/>
              </a:rPr>
              <a:t>Talk to Jon</a:t>
            </a:r>
            <a:endParaRPr b="0" i="0" sz="1600" u="none" cap="none" strike="noStrike">
              <a:solidFill>
                <a:schemeClr val="dk1"/>
              </a:solidFill>
              <a:latin typeface="Arial"/>
              <a:ea typeface="Arial"/>
              <a:cs typeface="Arial"/>
              <a:sym typeface="Arial"/>
            </a:endParaRPr>
          </a:p>
        </p:txBody>
      </p:sp>
      <p:sp>
        <p:nvSpPr>
          <p:cNvPr id="138" name="Google Shape;138;p23"/>
          <p:cNvSpPr txBox="1"/>
          <p:nvPr/>
        </p:nvSpPr>
        <p:spPr>
          <a:xfrm>
            <a:off x="1215342" y="3786497"/>
            <a:ext cx="9871643" cy="73866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dk1"/>
                </a:solidFill>
                <a:latin typeface="Arial"/>
                <a:ea typeface="Arial"/>
                <a:cs typeface="Arial"/>
                <a:sym typeface="Arial"/>
              </a:rPr>
              <a:t>What do you do?</a:t>
            </a:r>
            <a:endParaRPr b="0" i="0" sz="2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4-H Theme">
  <a:themeElements>
    <a:clrScheme name="TEST">
      <a:dk1>
        <a:srgbClr val="37424A"/>
      </a:dk1>
      <a:lt1>
        <a:srgbClr val="FFFFFF"/>
      </a:lt1>
      <a:dk2>
        <a:srgbClr val="8996A0"/>
      </a:dk2>
      <a:lt2>
        <a:srgbClr val="E0DED8"/>
      </a:lt2>
      <a:accent1>
        <a:srgbClr val="339966"/>
      </a:accent1>
      <a:accent2>
        <a:srgbClr val="61C250"/>
      </a:accent2>
      <a:accent3>
        <a:srgbClr val="BED600"/>
      </a:accent3>
      <a:accent4>
        <a:srgbClr val="47D5CD"/>
      </a:accent4>
      <a:accent5>
        <a:srgbClr val="CAE3E9"/>
      </a:accent5>
      <a:accent6>
        <a:srgbClr val="FFCB4F"/>
      </a:accent6>
      <a:hlink>
        <a:srgbClr val="61C250"/>
      </a:hlink>
      <a:folHlink>
        <a:srgbClr val="8996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